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5"/>
  </p:sldMasterIdLst>
  <p:notesMasterIdLst>
    <p:notesMasterId r:id="rId21"/>
  </p:notesMasterIdLst>
  <p:handoutMasterIdLst>
    <p:handoutMasterId r:id="rId22"/>
  </p:handoutMasterIdLst>
  <p:sldIdLst>
    <p:sldId id="262" r:id="rId6"/>
    <p:sldId id="812" r:id="rId7"/>
    <p:sldId id="828" r:id="rId8"/>
    <p:sldId id="829" r:id="rId9"/>
    <p:sldId id="823" r:id="rId10"/>
    <p:sldId id="825" r:id="rId11"/>
    <p:sldId id="831" r:id="rId12"/>
    <p:sldId id="400" r:id="rId13"/>
    <p:sldId id="531" r:id="rId14"/>
    <p:sldId id="532" r:id="rId15"/>
    <p:sldId id="533" r:id="rId16"/>
    <p:sldId id="534" r:id="rId17"/>
    <p:sldId id="535" r:id="rId18"/>
    <p:sldId id="942" r:id="rId19"/>
    <p:sldId id="359" r:id="rId20"/>
  </p:sldIdLst>
  <p:sldSz cx="9144000" cy="6858000" type="screen4x3"/>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59268B-C61C-42DC-BD6F-D1CD44A72A19}">
          <p14:sldIdLst>
            <p14:sldId id="262"/>
            <p14:sldId id="812"/>
            <p14:sldId id="828"/>
            <p14:sldId id="829"/>
            <p14:sldId id="823"/>
            <p14:sldId id="825"/>
            <p14:sldId id="831"/>
            <p14:sldId id="400"/>
            <p14:sldId id="531"/>
            <p14:sldId id="532"/>
            <p14:sldId id="533"/>
            <p14:sldId id="534"/>
            <p14:sldId id="535"/>
            <p14:sldId id="942"/>
            <p14:sldId id="359"/>
          </p14:sldIdLst>
        </p14:section>
        <p14:section name="Backup" id="{597D1448-04C1-49BE-BFC5-D17D12FDFB8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3883" autoAdjust="0"/>
  </p:normalViewPr>
  <p:slideViewPr>
    <p:cSldViewPr snapToGrid="0">
      <p:cViewPr varScale="1">
        <p:scale>
          <a:sx n="107" d="100"/>
          <a:sy n="107" d="100"/>
        </p:scale>
        <p:origin x="1770" y="78"/>
      </p:cViewPr>
      <p:guideLst>
        <p:guide orient="horz" pos="2160"/>
        <p:guide pos="2880"/>
      </p:guideLst>
    </p:cSldViewPr>
  </p:slideViewPr>
  <p:notesTextViewPr>
    <p:cViewPr>
      <p:scale>
        <a:sx n="3" d="2"/>
        <a:sy n="3" d="2"/>
      </p:scale>
      <p:origin x="0" y="0"/>
    </p:cViewPr>
  </p:notesTextViewPr>
  <p:sorterViewPr>
    <p:cViewPr>
      <p:scale>
        <a:sx n="100" d="100"/>
        <a:sy n="100" d="100"/>
      </p:scale>
      <p:origin x="0" y="-1986"/>
    </p:cViewPr>
  </p:sorterViewPr>
  <p:notesViewPr>
    <p:cSldViewPr snapToGrid="0">
      <p:cViewPr varScale="1">
        <p:scale>
          <a:sx n="72" d="100"/>
          <a:sy n="72" d="100"/>
        </p:scale>
        <p:origin x="356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513428"/>
          </a:xfrm>
          <a:prstGeom prst="rect">
            <a:avLst/>
          </a:prstGeom>
        </p:spPr>
        <p:txBody>
          <a:bodyPr vert="horz" lIns="94758" tIns="47378" rIns="94758" bIns="47378" rtlCol="0"/>
          <a:lstStyle>
            <a:lvl1pPr algn="l">
              <a:defRPr sz="1300"/>
            </a:lvl1pPr>
          </a:lstStyle>
          <a:p>
            <a:endParaRPr lang="en-GB"/>
          </a:p>
        </p:txBody>
      </p:sp>
      <p:sp>
        <p:nvSpPr>
          <p:cNvPr id="3" name="Date Placeholder 2"/>
          <p:cNvSpPr>
            <a:spLocks noGrp="1"/>
          </p:cNvSpPr>
          <p:nvPr>
            <p:ph type="dt" sz="quarter" idx="1"/>
          </p:nvPr>
        </p:nvSpPr>
        <p:spPr>
          <a:xfrm>
            <a:off x="4023094" y="1"/>
            <a:ext cx="3077739" cy="513428"/>
          </a:xfrm>
          <a:prstGeom prst="rect">
            <a:avLst/>
          </a:prstGeom>
        </p:spPr>
        <p:txBody>
          <a:bodyPr vert="horz" lIns="94758" tIns="47378" rIns="94758" bIns="47378" rtlCol="0"/>
          <a:lstStyle>
            <a:lvl1pPr algn="r">
              <a:defRPr sz="1300"/>
            </a:lvl1pPr>
          </a:lstStyle>
          <a:p>
            <a:fld id="{970C1CA7-D2D5-4B5D-87FC-E8A025A11378}" type="datetimeFigureOut">
              <a:rPr lang="en-GB" smtClean="0"/>
              <a:t>11/10/2020</a:t>
            </a:fld>
            <a:endParaRPr lang="en-GB"/>
          </a:p>
        </p:txBody>
      </p:sp>
      <p:sp>
        <p:nvSpPr>
          <p:cNvPr id="4" name="Footer Placeholder 3"/>
          <p:cNvSpPr>
            <a:spLocks noGrp="1"/>
          </p:cNvSpPr>
          <p:nvPr>
            <p:ph type="ftr" sz="quarter" idx="2"/>
          </p:nvPr>
        </p:nvSpPr>
        <p:spPr>
          <a:xfrm>
            <a:off x="1" y="9719598"/>
            <a:ext cx="3077739" cy="513427"/>
          </a:xfrm>
          <a:prstGeom prst="rect">
            <a:avLst/>
          </a:prstGeom>
        </p:spPr>
        <p:txBody>
          <a:bodyPr vert="horz" lIns="94758" tIns="47378" rIns="94758" bIns="47378" rtlCol="0" anchor="b"/>
          <a:lstStyle>
            <a:lvl1pPr algn="l">
              <a:defRPr sz="1300"/>
            </a:lvl1pPr>
          </a:lstStyle>
          <a:p>
            <a:endParaRPr lang="en-GB"/>
          </a:p>
        </p:txBody>
      </p:sp>
      <p:sp>
        <p:nvSpPr>
          <p:cNvPr id="5" name="Slide Number Placeholder 4"/>
          <p:cNvSpPr>
            <a:spLocks noGrp="1"/>
          </p:cNvSpPr>
          <p:nvPr>
            <p:ph type="sldNum" sz="quarter" idx="3"/>
          </p:nvPr>
        </p:nvSpPr>
        <p:spPr>
          <a:xfrm>
            <a:off x="4023094" y="9719598"/>
            <a:ext cx="3077739" cy="513427"/>
          </a:xfrm>
          <a:prstGeom prst="rect">
            <a:avLst/>
          </a:prstGeom>
        </p:spPr>
        <p:txBody>
          <a:bodyPr vert="horz" lIns="94758" tIns="47378" rIns="94758" bIns="47378" rtlCol="0" anchor="b"/>
          <a:lstStyle>
            <a:lvl1pPr algn="r">
              <a:defRPr sz="1300"/>
            </a:lvl1pPr>
          </a:lstStyle>
          <a:p>
            <a:fld id="{DC0A9DD4-7613-4DB9-9399-46B4B527226B}" type="slidenum">
              <a:rPr lang="en-GB" smtClean="0"/>
              <a:t>‹#›</a:t>
            </a:fld>
            <a:endParaRPr lang="en-GB"/>
          </a:p>
        </p:txBody>
      </p:sp>
    </p:spTree>
    <p:extLst>
      <p:ext uri="{BB962C8B-B14F-4D97-AF65-F5344CB8AC3E}">
        <p14:creationId xmlns:p14="http://schemas.microsoft.com/office/powerpoint/2010/main" val="1425126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513428"/>
          </a:xfrm>
          <a:prstGeom prst="rect">
            <a:avLst/>
          </a:prstGeom>
        </p:spPr>
        <p:txBody>
          <a:bodyPr vert="horz" lIns="94758" tIns="47378" rIns="94758" bIns="47378" rtlCol="0"/>
          <a:lstStyle>
            <a:lvl1pPr algn="l">
              <a:defRPr sz="1300"/>
            </a:lvl1pPr>
          </a:lstStyle>
          <a:p>
            <a:endParaRPr lang="en-GB"/>
          </a:p>
        </p:txBody>
      </p:sp>
      <p:sp>
        <p:nvSpPr>
          <p:cNvPr id="3" name="Date Placeholder 2"/>
          <p:cNvSpPr>
            <a:spLocks noGrp="1"/>
          </p:cNvSpPr>
          <p:nvPr>
            <p:ph type="dt" idx="1"/>
          </p:nvPr>
        </p:nvSpPr>
        <p:spPr>
          <a:xfrm>
            <a:off x="4023094" y="1"/>
            <a:ext cx="3077739" cy="513428"/>
          </a:xfrm>
          <a:prstGeom prst="rect">
            <a:avLst/>
          </a:prstGeom>
        </p:spPr>
        <p:txBody>
          <a:bodyPr vert="horz" lIns="94758" tIns="47378" rIns="94758" bIns="47378" rtlCol="0"/>
          <a:lstStyle>
            <a:lvl1pPr algn="r">
              <a:defRPr sz="1300"/>
            </a:lvl1pPr>
          </a:lstStyle>
          <a:p>
            <a:fld id="{0D613692-BE5A-41F8-ADFC-FECD977EEEF5}" type="datetimeFigureOut">
              <a:rPr lang="en-GB" smtClean="0"/>
              <a:t>11/10/2020</a:t>
            </a:fld>
            <a:endParaRPr lang="en-GB"/>
          </a:p>
        </p:txBody>
      </p:sp>
      <p:sp>
        <p:nvSpPr>
          <p:cNvPr id="4" name="Slide Image Placeholder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4758" tIns="47378" rIns="94758" bIns="47378" rtlCol="0" anchor="ctr"/>
          <a:lstStyle/>
          <a:p>
            <a:endParaRPr lang="en-GB"/>
          </a:p>
        </p:txBody>
      </p:sp>
      <p:sp>
        <p:nvSpPr>
          <p:cNvPr id="5" name="Notes Placeholder 4"/>
          <p:cNvSpPr>
            <a:spLocks noGrp="1"/>
          </p:cNvSpPr>
          <p:nvPr>
            <p:ph type="body" sz="quarter" idx="3"/>
          </p:nvPr>
        </p:nvSpPr>
        <p:spPr>
          <a:xfrm>
            <a:off x="710248" y="4924644"/>
            <a:ext cx="5681980" cy="4029253"/>
          </a:xfrm>
          <a:prstGeom prst="rect">
            <a:avLst/>
          </a:prstGeom>
        </p:spPr>
        <p:txBody>
          <a:bodyPr vert="horz" lIns="94758" tIns="47378" rIns="94758" bIns="47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19598"/>
            <a:ext cx="3077739" cy="513427"/>
          </a:xfrm>
          <a:prstGeom prst="rect">
            <a:avLst/>
          </a:prstGeom>
        </p:spPr>
        <p:txBody>
          <a:bodyPr vert="horz" lIns="94758" tIns="47378" rIns="94758" bIns="47378" rtlCol="0" anchor="b"/>
          <a:lstStyle>
            <a:lvl1pPr algn="l">
              <a:defRPr sz="1300"/>
            </a:lvl1pPr>
          </a:lstStyle>
          <a:p>
            <a:endParaRPr lang="en-GB"/>
          </a:p>
        </p:txBody>
      </p:sp>
      <p:sp>
        <p:nvSpPr>
          <p:cNvPr id="7" name="Slide Number Placeholder 6"/>
          <p:cNvSpPr>
            <a:spLocks noGrp="1"/>
          </p:cNvSpPr>
          <p:nvPr>
            <p:ph type="sldNum" sz="quarter" idx="5"/>
          </p:nvPr>
        </p:nvSpPr>
        <p:spPr>
          <a:xfrm>
            <a:off x="4023094" y="9719598"/>
            <a:ext cx="3077739" cy="513427"/>
          </a:xfrm>
          <a:prstGeom prst="rect">
            <a:avLst/>
          </a:prstGeom>
        </p:spPr>
        <p:txBody>
          <a:bodyPr vert="horz" lIns="94758" tIns="47378" rIns="94758" bIns="47378" rtlCol="0" anchor="b"/>
          <a:lstStyle>
            <a:lvl1pPr algn="r">
              <a:defRPr sz="1300"/>
            </a:lvl1pPr>
          </a:lstStyle>
          <a:p>
            <a:fld id="{9E6E47FF-7608-4EEF-A5B1-5FA6944055C1}" type="slidenum">
              <a:rPr lang="en-GB" smtClean="0"/>
              <a:t>‹#›</a:t>
            </a:fld>
            <a:endParaRPr lang="en-GB"/>
          </a:p>
        </p:txBody>
      </p:sp>
    </p:spTree>
    <p:extLst>
      <p:ext uri="{BB962C8B-B14F-4D97-AF65-F5344CB8AC3E}">
        <p14:creationId xmlns:p14="http://schemas.microsoft.com/office/powerpoint/2010/main" val="174971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1</a:t>
            </a:fld>
            <a:endParaRPr lang="en-GB"/>
          </a:p>
        </p:txBody>
      </p:sp>
    </p:spTree>
    <p:extLst>
      <p:ext uri="{BB962C8B-B14F-4D97-AF65-F5344CB8AC3E}">
        <p14:creationId xmlns:p14="http://schemas.microsoft.com/office/powerpoint/2010/main" val="311704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55D5BF-E0D5-4B8D-AC21-F208EC4279E4}"/>
              </a:ext>
            </a:extLst>
          </p:cNvPr>
          <p:cNvSpPr>
            <a:spLocks noGrp="1"/>
          </p:cNvSpPr>
          <p:nvPr>
            <p:ph type="body" idx="1"/>
          </p:nvPr>
        </p:nvSpPr>
        <p:spPr/>
        <p:txBody>
          <a:bodyPr/>
          <a:lstStyle/>
          <a:p>
            <a:endParaRPr lang="en-15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A3B9B0-0026-4480-A10D-67C672797CDA}"/>
              </a:ext>
            </a:extLst>
          </p:cNvPr>
          <p:cNvSpPr>
            <a:spLocks noGrp="1"/>
          </p:cNvSpPr>
          <p:nvPr>
            <p:ph type="body" idx="1"/>
          </p:nvPr>
        </p:nvSpPr>
        <p:spPr/>
        <p:txBody>
          <a:bodyPr/>
          <a:lstStyle/>
          <a:p>
            <a:endParaRPr lang="en-15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AO3 is </a:t>
            </a:r>
            <a:r>
              <a:rPr lang="en-GB" sz="1200" kern="1200" dirty="0">
                <a:solidFill>
                  <a:schemeClr val="tx1"/>
                </a:solidFill>
                <a:effectLst/>
                <a:latin typeface="+mn-lt"/>
                <a:ea typeface="+mn-ea"/>
                <a:cs typeface="+mn-cs"/>
              </a:rPr>
              <a:t>particularly appealing for the power grid market to determine the location of faults along a transmission node improving the accuracy of fault diagnosis and the quality and efficiency of an electricity grids.</a:t>
            </a:r>
            <a:endParaRPr lang="en-150" sz="1200" kern="1200" dirty="0">
              <a:solidFill>
                <a:schemeClr val="tx1"/>
              </a:solidFill>
              <a:effectLst/>
              <a:latin typeface="+mn-lt"/>
              <a:ea typeface="+mn-ea"/>
              <a:cs typeface="+mn-cs"/>
            </a:endParaRPr>
          </a:p>
          <a:p>
            <a:endParaRPr lang="en-150" dirty="0"/>
          </a:p>
        </p:txBody>
      </p:sp>
      <p:sp>
        <p:nvSpPr>
          <p:cNvPr id="4" name="Slide Number Placeholder 3"/>
          <p:cNvSpPr>
            <a:spLocks noGrp="1"/>
          </p:cNvSpPr>
          <p:nvPr>
            <p:ph type="sldNum" sz="quarter" idx="5"/>
          </p:nvPr>
        </p:nvSpPr>
        <p:spPr/>
        <p:txBody>
          <a:bodyPr/>
          <a:lstStyle/>
          <a:p>
            <a:fld id="{9E6E47FF-7608-4EEF-A5B1-5FA6944055C1}" type="slidenum">
              <a:rPr lang="en-GB" smtClean="0"/>
              <a:t>8</a:t>
            </a:fld>
            <a:endParaRPr lang="en-GB"/>
          </a:p>
        </p:txBody>
      </p:sp>
    </p:spTree>
    <p:extLst>
      <p:ext uri="{BB962C8B-B14F-4D97-AF65-F5344CB8AC3E}">
        <p14:creationId xmlns:p14="http://schemas.microsoft.com/office/powerpoint/2010/main" val="105859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dirty="0"/>
          </a:p>
        </p:txBody>
      </p:sp>
      <p:sp>
        <p:nvSpPr>
          <p:cNvPr id="4" name="Slide Number Placeholder 3"/>
          <p:cNvSpPr>
            <a:spLocks noGrp="1"/>
          </p:cNvSpPr>
          <p:nvPr>
            <p:ph type="sldNum" sz="quarter" idx="5"/>
          </p:nvPr>
        </p:nvSpPr>
        <p:spPr/>
        <p:txBody>
          <a:bodyPr/>
          <a:lstStyle/>
          <a:p>
            <a:fld id="{9E6E47FF-7608-4EEF-A5B1-5FA6944055C1}" type="slidenum">
              <a:rPr lang="en-GB" smtClean="0"/>
              <a:t>14</a:t>
            </a:fld>
            <a:endParaRPr lang="en-GB"/>
          </a:p>
        </p:txBody>
      </p:sp>
    </p:spTree>
    <p:extLst>
      <p:ext uri="{BB962C8B-B14F-4D97-AF65-F5344CB8AC3E}">
        <p14:creationId xmlns:p14="http://schemas.microsoft.com/office/powerpoint/2010/main" val="3706723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EuropeanGnssAgency/" TargetMode="External"/><Relationship Id="rId13" Type="http://schemas.openxmlformats.org/officeDocument/2006/relationships/hyperlink" Target="http://www.slideshare.net/EU_GNSS" TargetMode="External"/><Relationship Id="rId18" Type="http://schemas.openxmlformats.org/officeDocument/2006/relationships/hyperlink" Target="https://www.linkedin.com/groups/6957128" TargetMode="External"/><Relationship Id="rId3" Type="http://schemas.openxmlformats.org/officeDocument/2006/relationships/image" Target="../media/image9.png"/><Relationship Id="rId7" Type="http://schemas.openxmlformats.org/officeDocument/2006/relationships/hyperlink" Target="https://twitter.com/EGNOSPortal/" TargetMode="External"/><Relationship Id="rId12" Type="http://schemas.openxmlformats.org/officeDocument/2006/relationships/hyperlink" Target="https://www.gsa.europa.eu/subscribe-gsa-today" TargetMode="External"/><Relationship Id="rId17" Type="http://schemas.openxmlformats.org/officeDocument/2006/relationships/image" Target="../media/image6.png"/><Relationship Id="rId2" Type="http://schemas.openxmlformats.org/officeDocument/2006/relationships/image" Target="../media/image8.png"/><Relationship Id="rId16" Type="http://schemas.openxmlformats.org/officeDocument/2006/relationships/hyperlink" Target="http://www.gsa.europa.eu/" TargetMode="External"/><Relationship Id="rId1" Type="http://schemas.openxmlformats.org/officeDocument/2006/relationships/slideMaster" Target="../slideMasters/slideMaster1.xml"/><Relationship Id="rId6" Type="http://schemas.openxmlformats.org/officeDocument/2006/relationships/hyperlink" Target="https://twitter.com/eu_gnss" TargetMode="External"/><Relationship Id="rId11" Type="http://schemas.openxmlformats.org/officeDocument/2006/relationships/image" Target="../media/image13.jpeg"/><Relationship Id="rId5" Type="http://schemas.openxmlformats.org/officeDocument/2006/relationships/image" Target="../media/image11.png"/><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hyperlink" Target="https://www.youtube.com/user/egnos1" TargetMode="External"/><Relationship Id="rId14" Type="http://schemas.openxmlformats.org/officeDocument/2006/relationships/hyperlink" Target="https://www.linkedin.com/company/european-gnss-agenc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24125" y="4215486"/>
            <a:ext cx="6348413" cy="1085849"/>
          </a:xfrm>
        </p:spPr>
        <p:txBody>
          <a:bodyPr anchor="b"/>
          <a:lstStyle>
            <a:lvl1pPr algn="l">
              <a:defRPr sz="6000" baseline="0">
                <a:solidFill>
                  <a:schemeClr val="tx1">
                    <a:lumMod val="65000"/>
                    <a:lumOff val="35000"/>
                  </a:schemeClr>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2524125" y="5335192"/>
            <a:ext cx="6348413" cy="397786"/>
          </a:xfrm>
        </p:spPr>
        <p:txBody>
          <a:bodyPr/>
          <a:lstStyle>
            <a:lvl1pPr marL="0" indent="0" algn="l">
              <a:buNone/>
              <a:defRPr sz="2400" baseline="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Place/Conference Name</a:t>
            </a:r>
            <a:endParaRPr lang="en-GB" dirty="0"/>
          </a:p>
        </p:txBody>
      </p:sp>
      <p:sp>
        <p:nvSpPr>
          <p:cNvPr id="12" name="Content Placeholder 11"/>
          <p:cNvSpPr>
            <a:spLocks noGrp="1"/>
          </p:cNvSpPr>
          <p:nvPr>
            <p:ph sz="quarter" idx="11" hasCustomPrompt="1"/>
          </p:nvPr>
        </p:nvSpPr>
        <p:spPr>
          <a:xfrm>
            <a:off x="2524125" y="6235605"/>
            <a:ext cx="6348413" cy="384401"/>
          </a:xfrm>
        </p:spPr>
        <p:txBody>
          <a:bodyPr>
            <a:normAutofit/>
          </a:bodyPr>
          <a:lstStyle>
            <a:lvl1pPr marL="0" indent="0">
              <a:buFont typeface="Arial" panose="020B0604020202020204" pitchFamily="34" charset="0"/>
              <a:buNone/>
              <a:defRPr sz="1800" baseline="0">
                <a:solidFill>
                  <a:srgbClr val="3399FF"/>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Country</a:t>
            </a:r>
          </a:p>
        </p:txBody>
      </p:sp>
      <p:sp>
        <p:nvSpPr>
          <p:cNvPr id="19" name="Text Placeholder 18"/>
          <p:cNvSpPr>
            <a:spLocks noGrp="1"/>
          </p:cNvSpPr>
          <p:nvPr>
            <p:ph type="body" sz="quarter" idx="12" hasCustomPrompt="1"/>
          </p:nvPr>
        </p:nvSpPr>
        <p:spPr>
          <a:xfrm>
            <a:off x="2524125" y="5766836"/>
            <a:ext cx="6348413" cy="468768"/>
          </a:xfrm>
        </p:spPr>
        <p:txBody>
          <a:bodyPr>
            <a:normAutofit/>
          </a:bodyPr>
          <a:lstStyle>
            <a:lvl1pPr marL="0" indent="0">
              <a:buNone/>
              <a:defRPr sz="1800" b="1" baseline="0">
                <a:solidFill>
                  <a:schemeClr val="tx1">
                    <a:lumMod val="65000"/>
                    <a:lumOff val="35000"/>
                  </a:schemeClr>
                </a:solidFill>
                <a:latin typeface="+mn-lt"/>
              </a:defRPr>
            </a:lvl1pPr>
          </a:lstStyle>
          <a:p>
            <a:pPr lvl="0"/>
            <a:r>
              <a:rPr lang="en-US" dirty="0"/>
              <a:t>Speaker Name</a:t>
            </a:r>
            <a:endParaRPr lang="en-GB"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411868"/>
            <a:ext cx="9144000" cy="3383228"/>
          </a:xfrm>
          <a:prstGeom prst="rect">
            <a:avLst/>
          </a:prstGeom>
          <a:blipFill>
            <a:blip r:embed="rId3"/>
            <a:tile tx="0" ty="0" sx="100000" sy="100000" flip="none" algn="tl"/>
          </a:blipFill>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7428" y="5132633"/>
            <a:ext cx="1983257" cy="148627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029" y="4150687"/>
            <a:ext cx="2279769" cy="732105"/>
          </a:xfrm>
          <a:prstGeom prst="rect">
            <a:avLst/>
          </a:prstGeom>
        </p:spPr>
      </p:pic>
    </p:spTree>
    <p:extLst>
      <p:ext uri="{BB962C8B-B14F-4D97-AF65-F5344CB8AC3E}">
        <p14:creationId xmlns:p14="http://schemas.microsoft.com/office/powerpoint/2010/main" val="1934617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5"/>
            <a:ext cx="4629150" cy="51256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4055724"/>
          </a:xfrm>
        </p:spPr>
        <p:txBody>
          <a:bodyPr/>
          <a:lstStyle>
            <a:lvl1pPr marL="0" indent="0">
              <a:buNone/>
              <a:defRPr sz="1600">
                <a:solidFill>
                  <a:schemeClr val="tx1">
                    <a:lumMod val="65000"/>
                    <a:lumOff val="35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Content Placeholder 4"/>
          <p:cNvSpPr>
            <a:spLocks noGrp="1"/>
          </p:cNvSpPr>
          <p:nvPr>
            <p:ph sz="quarter" idx="10" hasCustomPrompt="1"/>
          </p:nvPr>
        </p:nvSpPr>
        <p:spPr>
          <a:xfrm>
            <a:off x="629841" y="318408"/>
            <a:ext cx="2949178" cy="1559606"/>
          </a:xfrm>
        </p:spPr>
        <p:txBody>
          <a:bodyPr anchor="ctr"/>
          <a:lstStyle>
            <a:lvl1pPr marL="0" indent="0">
              <a:buNone/>
              <a:defRPr b="1">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 HERE</a:t>
            </a:r>
            <a:endParaRPr lang="en-GB" dirty="0"/>
          </a:p>
        </p:txBody>
      </p:sp>
      <p:sp>
        <p:nvSpPr>
          <p:cNvPr id="8"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270121"/>
            <a:ext cx="1238656" cy="714929"/>
          </a:xfrm>
          <a:prstGeom prst="rect">
            <a:avLst/>
          </a:prstGeom>
        </p:spPr>
      </p:pic>
    </p:spTree>
    <p:extLst>
      <p:ext uri="{BB962C8B-B14F-4D97-AF65-F5344CB8AC3E}">
        <p14:creationId xmlns:p14="http://schemas.microsoft.com/office/powerpoint/2010/main" val="93983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nd sl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20DCBE-BED3-4734-8114-7FD920ACA4E7}" type="slidenum">
              <a:rPr lang="en-GB" smtClean="0"/>
              <a:t>‹#›</a:t>
            </a:fld>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015" y="4284962"/>
            <a:ext cx="261864" cy="502944"/>
          </a:xfrm>
          <a:prstGeom prst="rect">
            <a:avLst/>
          </a:prstGeo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5747" y="3230108"/>
            <a:ext cx="502944" cy="5029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444" y="3309126"/>
            <a:ext cx="573606" cy="4696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5747" y="2434373"/>
            <a:ext cx="502944" cy="353308"/>
          </a:xfrm>
          <a:prstGeom prst="rect">
            <a:avLst/>
          </a:prstGeom>
        </p:spPr>
      </p:pic>
      <p:sp>
        <p:nvSpPr>
          <p:cNvPr id="10" name="TextBox 9"/>
          <p:cNvSpPr txBox="1"/>
          <p:nvPr/>
        </p:nvSpPr>
        <p:spPr>
          <a:xfrm>
            <a:off x="1178402" y="3217895"/>
            <a:ext cx="2727562"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6"/>
              </a:rPr>
              <a:t>GSA Twitter - @EU_GNSS</a:t>
            </a:r>
            <a:endParaRPr lang="en-GB" sz="1800" dirty="0">
              <a:solidFill>
                <a:schemeClr val="tx1">
                  <a:lumMod val="65000"/>
                  <a:lumOff val="35000"/>
                </a:schemeClr>
              </a:solidFill>
              <a:latin typeface="+mj-lt"/>
            </a:endParaRPr>
          </a:p>
        </p:txBody>
      </p:sp>
      <p:sp>
        <p:nvSpPr>
          <p:cNvPr id="11" name="TextBox 10"/>
          <p:cNvSpPr txBox="1"/>
          <p:nvPr/>
        </p:nvSpPr>
        <p:spPr>
          <a:xfrm>
            <a:off x="1164050" y="3464526"/>
            <a:ext cx="3133800"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7"/>
              </a:rPr>
              <a:t>EGNOS Twitter - @</a:t>
            </a:r>
            <a:r>
              <a:rPr lang="en-GB" sz="1800" dirty="0" err="1">
                <a:solidFill>
                  <a:schemeClr val="tx1">
                    <a:lumMod val="65000"/>
                    <a:lumOff val="35000"/>
                  </a:schemeClr>
                </a:solidFill>
                <a:latin typeface="+mj-lt"/>
                <a:hlinkClick r:id="rId7"/>
              </a:rPr>
              <a:t>EGNOSPortal</a:t>
            </a:r>
            <a:r>
              <a:rPr lang="en-GB" sz="1800" dirty="0">
                <a:solidFill>
                  <a:schemeClr val="tx1">
                    <a:lumMod val="65000"/>
                    <a:lumOff val="35000"/>
                  </a:schemeClr>
                </a:solidFill>
                <a:latin typeface="+mj-lt"/>
                <a:hlinkClick r:id="rId7"/>
              </a:rPr>
              <a:t> </a:t>
            </a:r>
            <a:endParaRPr lang="en-GB" sz="1800" dirty="0">
              <a:solidFill>
                <a:schemeClr val="tx1">
                  <a:lumMod val="65000"/>
                  <a:lumOff val="35000"/>
                </a:schemeClr>
              </a:solidFill>
              <a:latin typeface="+mj-lt"/>
            </a:endParaRPr>
          </a:p>
        </p:txBody>
      </p:sp>
      <p:sp>
        <p:nvSpPr>
          <p:cNvPr id="12" name="TextBox 11"/>
          <p:cNvSpPr txBox="1"/>
          <p:nvPr/>
        </p:nvSpPr>
        <p:spPr>
          <a:xfrm>
            <a:off x="1167774" y="4409922"/>
            <a:ext cx="2891098"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8"/>
              </a:rPr>
              <a:t>GNSS Facebook page</a:t>
            </a:r>
            <a:endParaRPr lang="en-GB" sz="1800" dirty="0">
              <a:solidFill>
                <a:schemeClr val="tx1">
                  <a:lumMod val="65000"/>
                  <a:lumOff val="35000"/>
                </a:schemeClr>
              </a:solidFill>
              <a:latin typeface="+mj-lt"/>
            </a:endParaRPr>
          </a:p>
        </p:txBody>
      </p:sp>
      <p:sp>
        <p:nvSpPr>
          <p:cNvPr id="13" name="TextBox 12"/>
          <p:cNvSpPr txBox="1"/>
          <p:nvPr/>
        </p:nvSpPr>
        <p:spPr>
          <a:xfrm>
            <a:off x="4871506" y="2415837"/>
            <a:ext cx="2618510"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9"/>
              </a:rPr>
              <a:t>GNSS YouTube Channel</a:t>
            </a:r>
            <a:endParaRPr lang="en-GB" sz="1800" dirty="0">
              <a:solidFill>
                <a:schemeClr val="tx1">
                  <a:lumMod val="65000"/>
                  <a:lumOff val="35000"/>
                </a:schemeClr>
              </a:solidFill>
              <a:latin typeface="+mj-lt"/>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610" y="2424406"/>
            <a:ext cx="440596" cy="324212"/>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56428" y="4207503"/>
            <a:ext cx="599557" cy="599557"/>
          </a:xfrm>
          <a:prstGeom prst="rect">
            <a:avLst/>
          </a:prstGeom>
        </p:spPr>
      </p:pic>
      <p:sp>
        <p:nvSpPr>
          <p:cNvPr id="17" name="TextBox 16"/>
          <p:cNvSpPr txBox="1"/>
          <p:nvPr/>
        </p:nvSpPr>
        <p:spPr>
          <a:xfrm>
            <a:off x="1203526" y="2415837"/>
            <a:ext cx="2340994"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12"/>
              </a:rPr>
              <a:t>GSA Newsletter</a:t>
            </a:r>
            <a:endParaRPr lang="en-GB" sz="1800" dirty="0">
              <a:solidFill>
                <a:schemeClr val="tx1">
                  <a:lumMod val="65000"/>
                  <a:lumOff val="35000"/>
                </a:schemeClr>
              </a:solidFill>
              <a:latin typeface="+mj-lt"/>
            </a:endParaRPr>
          </a:p>
        </p:txBody>
      </p:sp>
      <p:sp>
        <p:nvSpPr>
          <p:cNvPr id="18" name="TextBox 17"/>
          <p:cNvSpPr txBox="1"/>
          <p:nvPr/>
        </p:nvSpPr>
        <p:spPr>
          <a:xfrm>
            <a:off x="4925244" y="4387431"/>
            <a:ext cx="3796725"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13"/>
              </a:rPr>
              <a:t>GNSS </a:t>
            </a:r>
            <a:r>
              <a:rPr lang="en-GB" sz="1800" dirty="0" err="1">
                <a:solidFill>
                  <a:schemeClr val="tx1">
                    <a:lumMod val="65000"/>
                    <a:lumOff val="35000"/>
                  </a:schemeClr>
                </a:solidFill>
                <a:latin typeface="+mj-lt"/>
                <a:hlinkClick r:id="rId13"/>
              </a:rPr>
              <a:t>Slideshare</a:t>
            </a:r>
            <a:r>
              <a:rPr lang="en-GB" sz="1800" dirty="0">
                <a:solidFill>
                  <a:schemeClr val="tx1">
                    <a:lumMod val="65000"/>
                    <a:lumOff val="35000"/>
                  </a:schemeClr>
                </a:solidFill>
                <a:latin typeface="+mj-lt"/>
                <a:hlinkClick r:id="rId13"/>
              </a:rPr>
              <a:t> Page (presentations)</a:t>
            </a:r>
            <a:endParaRPr lang="en-GB" sz="1800" dirty="0">
              <a:solidFill>
                <a:schemeClr val="tx1">
                  <a:lumMod val="65000"/>
                  <a:lumOff val="35000"/>
                </a:schemeClr>
              </a:solidFill>
              <a:latin typeface="+mj-lt"/>
            </a:endParaRPr>
          </a:p>
        </p:txBody>
      </p:sp>
      <p:sp>
        <p:nvSpPr>
          <p:cNvPr id="19" name="TextBox 18"/>
          <p:cNvSpPr txBox="1"/>
          <p:nvPr/>
        </p:nvSpPr>
        <p:spPr>
          <a:xfrm>
            <a:off x="4871504" y="3228257"/>
            <a:ext cx="3953265"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14"/>
              </a:rPr>
              <a:t>European GNSS Agency LinkedIn Page</a:t>
            </a:r>
            <a:endParaRPr lang="en-GB" sz="1800" dirty="0">
              <a:solidFill>
                <a:schemeClr val="tx1">
                  <a:lumMod val="65000"/>
                  <a:lumOff val="35000"/>
                </a:schemeClr>
              </a:solidFill>
              <a:latin typeface="+mj-lt"/>
            </a:endParaRPr>
          </a:p>
        </p:txBody>
      </p:sp>
      <p:pic>
        <p:nvPicPr>
          <p:cNvPr id="20" name="Picture 19"/>
          <p:cNvPicPr>
            <a:picLocks noChangeAspect="1"/>
          </p:cNvPicPr>
          <p:nvPr/>
        </p:nvPicPr>
        <p:blipFill rotWithShape="1">
          <a:blip r:embed="rId15" cstate="print">
            <a:extLst>
              <a:ext uri="{28A0092B-C50C-407E-A947-70E740481C1C}">
                <a14:useLocalDpi xmlns:a14="http://schemas.microsoft.com/office/drawing/2010/main" val="0"/>
              </a:ext>
            </a:extLst>
          </a:blip>
          <a:srcRect b="32549"/>
          <a:stretch/>
        </p:blipFill>
        <p:spPr>
          <a:xfrm>
            <a:off x="2922624" y="5582576"/>
            <a:ext cx="649072" cy="600184"/>
          </a:xfrm>
          <a:prstGeom prst="rect">
            <a:avLst/>
          </a:prstGeom>
        </p:spPr>
      </p:pic>
      <p:sp>
        <p:nvSpPr>
          <p:cNvPr id="21" name="TextBox 20"/>
          <p:cNvSpPr txBox="1"/>
          <p:nvPr/>
        </p:nvSpPr>
        <p:spPr>
          <a:xfrm>
            <a:off x="3667717" y="5651837"/>
            <a:ext cx="3165162" cy="461665"/>
          </a:xfrm>
          <a:prstGeom prst="rect">
            <a:avLst/>
          </a:prstGeom>
          <a:noFill/>
        </p:spPr>
        <p:txBody>
          <a:bodyPr wrap="square" rtlCol="0">
            <a:spAutoFit/>
          </a:bodyPr>
          <a:lstStyle/>
          <a:p>
            <a:r>
              <a:rPr lang="en-GB" sz="2400" b="1" dirty="0">
                <a:solidFill>
                  <a:schemeClr val="tx1">
                    <a:lumMod val="65000"/>
                    <a:lumOff val="35000"/>
                  </a:schemeClr>
                </a:solidFill>
                <a:hlinkClick r:id="rId16"/>
              </a:rPr>
              <a:t>www.GSA.europa.eu</a:t>
            </a:r>
            <a:endParaRPr lang="en-GB" sz="2400" b="1" dirty="0">
              <a:solidFill>
                <a:schemeClr val="tx1">
                  <a:lumMod val="65000"/>
                  <a:lumOff val="35000"/>
                </a:schemeClr>
              </a:solidFill>
            </a:endParaRPr>
          </a:p>
        </p:txBody>
      </p:sp>
      <p:sp>
        <p:nvSpPr>
          <p:cNvPr id="22" name="TextBox 21"/>
          <p:cNvSpPr txBox="1"/>
          <p:nvPr/>
        </p:nvSpPr>
        <p:spPr>
          <a:xfrm>
            <a:off x="628650" y="1712470"/>
            <a:ext cx="2618510" cy="369332"/>
          </a:xfrm>
          <a:prstGeom prst="rect">
            <a:avLst/>
          </a:prstGeom>
          <a:noFill/>
        </p:spPr>
        <p:txBody>
          <a:bodyPr wrap="square" rtlCol="0">
            <a:spAutoFit/>
          </a:bodyPr>
          <a:lstStyle/>
          <a:p>
            <a:r>
              <a:rPr lang="en-GB" sz="1800" dirty="0">
                <a:solidFill>
                  <a:schemeClr val="tx1">
                    <a:lumMod val="65000"/>
                    <a:lumOff val="35000"/>
                  </a:schemeClr>
                </a:solidFill>
                <a:latin typeface="+mj-lt"/>
              </a:rPr>
              <a:t>How to get in touch:</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86115" y="642687"/>
            <a:ext cx="1238656" cy="714929"/>
          </a:xfrm>
          <a:prstGeom prst="rect">
            <a:avLst/>
          </a:prstGeom>
        </p:spPr>
      </p:pic>
      <p:sp>
        <p:nvSpPr>
          <p:cNvPr id="25" name="TextBox 24"/>
          <p:cNvSpPr txBox="1"/>
          <p:nvPr userDrawn="1"/>
        </p:nvSpPr>
        <p:spPr>
          <a:xfrm>
            <a:off x="628650" y="608995"/>
            <a:ext cx="6957464" cy="769441"/>
          </a:xfrm>
          <a:prstGeom prst="rect">
            <a:avLst/>
          </a:prstGeom>
          <a:noFill/>
        </p:spPr>
        <p:txBody>
          <a:bodyPr wrap="square" rtlCol="0">
            <a:spAutoFit/>
          </a:bodyPr>
          <a:lstStyle/>
          <a:p>
            <a:r>
              <a:rPr kumimoji="0" lang="en-US" sz="4400" b="1"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j-ea"/>
                <a:cs typeface="+mj-cs"/>
              </a:rPr>
              <a:t>Linking space to user needs</a:t>
            </a:r>
            <a:endParaRPr lang="en-GB" sz="1800" b="1" dirty="0"/>
          </a:p>
        </p:txBody>
      </p:sp>
      <p:sp>
        <p:nvSpPr>
          <p:cNvPr id="33" name="TextBox 32"/>
          <p:cNvSpPr txBox="1"/>
          <p:nvPr userDrawn="1"/>
        </p:nvSpPr>
        <p:spPr>
          <a:xfrm>
            <a:off x="4871505" y="3482789"/>
            <a:ext cx="3953265" cy="369332"/>
          </a:xfrm>
          <a:prstGeom prst="rect">
            <a:avLst/>
          </a:prstGeom>
          <a:noFill/>
        </p:spPr>
        <p:txBody>
          <a:bodyPr wrap="square" rtlCol="0">
            <a:spAutoFit/>
          </a:bodyPr>
          <a:lstStyle/>
          <a:p>
            <a:r>
              <a:rPr lang="en-GB" sz="1800" dirty="0">
                <a:solidFill>
                  <a:schemeClr val="tx1">
                    <a:lumMod val="65000"/>
                    <a:lumOff val="35000"/>
                  </a:schemeClr>
                </a:solidFill>
                <a:latin typeface="+mj-lt"/>
                <a:hlinkClick r:id="rId18"/>
              </a:rPr>
              <a:t>GNSS Market, Research &amp; Development</a:t>
            </a:r>
            <a:endParaRPr lang="en-GB" sz="1800" dirty="0">
              <a:solidFill>
                <a:schemeClr val="tx1">
                  <a:lumMod val="65000"/>
                  <a:lumOff val="35000"/>
                </a:schemeClr>
              </a:solidFill>
              <a:latin typeface="+mj-lt"/>
            </a:endParaRPr>
          </a:p>
        </p:txBody>
      </p:sp>
    </p:spTree>
    <p:extLst>
      <p:ext uri="{BB962C8B-B14F-4D97-AF65-F5344CB8AC3E}">
        <p14:creationId xmlns:p14="http://schemas.microsoft.com/office/powerpoint/2010/main" val="111293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2016372"/>
            <a:ext cx="7886700" cy="4176919"/>
          </a:xfrm>
        </p:spPr>
        <p:txBody>
          <a:bodyPr/>
          <a:lstStyle>
            <a:lvl1pPr marL="457200" indent="-457200" algn="l">
              <a:lnSpc>
                <a:spcPct val="100000"/>
              </a:lnSpc>
              <a:buFont typeface="Arial" panose="020B0604020202020204" pitchFamily="34" charset="0"/>
              <a:buChar char="•"/>
              <a:defRPr baseline="0">
                <a:solidFill>
                  <a:schemeClr val="tx1">
                    <a:lumMod val="65000"/>
                    <a:lumOff val="35000"/>
                  </a:schemeClr>
                </a:solidFill>
                <a:latin typeface="+mj-lt"/>
              </a:defRPr>
            </a:lvl1pPr>
            <a:lvl2pPr marL="685800" indent="-228600" algn="l">
              <a:lnSpc>
                <a:spcPct val="100000"/>
              </a:lnSpc>
              <a:buFont typeface="Calibri Light" panose="020F0302020204030204" pitchFamily="34" charset="0"/>
              <a:buChar char="‒"/>
              <a:defRPr baseline="0">
                <a:solidFill>
                  <a:schemeClr val="tx1">
                    <a:lumMod val="65000"/>
                    <a:lumOff val="35000"/>
                  </a:schemeClr>
                </a:solidFill>
                <a:latin typeface="+mj-lt"/>
              </a:defRPr>
            </a:lvl2pPr>
            <a:lvl3pPr marL="1143000" indent="-228600" algn="l">
              <a:lnSpc>
                <a:spcPct val="100000"/>
              </a:lnSpc>
              <a:buFont typeface="Calibri Light" panose="020F0302020204030204" pitchFamily="34" charset="0"/>
              <a:buChar char="‒"/>
              <a:defRPr>
                <a:solidFill>
                  <a:schemeClr val="tx1">
                    <a:lumMod val="65000"/>
                    <a:lumOff val="35000"/>
                  </a:schemeClr>
                </a:solidFill>
                <a:latin typeface="+mj-lt"/>
              </a:defRPr>
            </a:lvl3pPr>
            <a:lvl4pPr marL="1600200" indent="-228600" algn="l">
              <a:lnSpc>
                <a:spcPct val="100000"/>
              </a:lnSpc>
              <a:buFont typeface="Calibri Light" panose="020F0302020204030204" pitchFamily="34" charset="0"/>
              <a:buChar char="‒"/>
              <a:defRPr>
                <a:solidFill>
                  <a:schemeClr val="tx1">
                    <a:lumMod val="65000"/>
                    <a:lumOff val="35000"/>
                  </a:schemeClr>
                </a:solidFill>
                <a:latin typeface="+mj-lt"/>
              </a:defRPr>
            </a:lvl4pPr>
            <a:lvl5pPr marL="2057400" indent="-228600" algn="l">
              <a:lnSpc>
                <a:spcPct val="100000"/>
              </a:lnSpc>
              <a:buFont typeface="Calibri Light" panose="020F0302020204030204" pitchFamily="34" charset="0"/>
              <a:buChar char="‒"/>
              <a:defRPr>
                <a:solidFill>
                  <a:schemeClr val="tx1">
                    <a:lumMod val="65000"/>
                    <a:lumOff val="35000"/>
                  </a:schemeClr>
                </a:solidFill>
                <a:latin typeface="+mj-lt"/>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4" name="Content Placeholder 3"/>
          <p:cNvSpPr>
            <a:spLocks noGrp="1"/>
          </p:cNvSpPr>
          <p:nvPr>
            <p:ph sz="quarter" idx="10" hasCustomPrompt="1"/>
          </p:nvPr>
        </p:nvSpPr>
        <p:spPr>
          <a:xfrm>
            <a:off x="628650" y="351064"/>
            <a:ext cx="6854429"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642687"/>
            <a:ext cx="1238656" cy="714929"/>
          </a:xfrm>
          <a:prstGeom prst="rect">
            <a:avLst/>
          </a:prstGeom>
        </p:spPr>
      </p:pic>
      <p:sp>
        <p:nvSpPr>
          <p:cNvPr id="2" name="Slide Number Placeholder 1"/>
          <p:cNvSpPr>
            <a:spLocks noGrp="1"/>
          </p:cNvSpPr>
          <p:nvPr>
            <p:ph type="sldNum" sz="quarter" idx="11"/>
          </p:nvPr>
        </p:nvSpPr>
        <p:spPr/>
        <p:txBody>
          <a:bodyPr/>
          <a:lstStyle/>
          <a:p>
            <a:fld id="{3520DCBE-BED3-4734-8114-7FD920ACA4E7}" type="slidenum">
              <a:rPr lang="en-GB" smtClean="0"/>
              <a:t>‹#›</a:t>
            </a:fld>
            <a:endParaRPr lang="en-GB"/>
          </a:p>
        </p:txBody>
      </p:sp>
    </p:spTree>
    <p:extLst>
      <p:ext uri="{BB962C8B-B14F-4D97-AF65-F5344CB8AC3E}">
        <p14:creationId xmlns:p14="http://schemas.microsoft.com/office/powerpoint/2010/main" val="92269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Rectangle 11"/>
          <p:cNvSpPr/>
          <p:nvPr/>
        </p:nvSpPr>
        <p:spPr>
          <a:xfrm>
            <a:off x="1" y="176645"/>
            <a:ext cx="9143999" cy="1665308"/>
          </a:xfrm>
          <a:prstGeom prst="rect">
            <a:avLst/>
          </a:prstGeom>
          <a:solidFill>
            <a:schemeClr val="tx1">
              <a:lumMod val="65000"/>
              <a:lumOff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628650" y="2016372"/>
            <a:ext cx="7886700" cy="4176919"/>
          </a:xfrm>
        </p:spPr>
        <p:txBody>
          <a:bodyPr/>
          <a:lstStyle>
            <a:lvl1pPr marL="457200" indent="-457200" algn="l">
              <a:lnSpc>
                <a:spcPct val="100000"/>
              </a:lnSpc>
              <a:buFont typeface="Arial" panose="020B0604020202020204" pitchFamily="34" charset="0"/>
              <a:buChar char="•"/>
              <a:defRPr baseline="0">
                <a:solidFill>
                  <a:schemeClr val="tx1">
                    <a:lumMod val="65000"/>
                    <a:lumOff val="35000"/>
                  </a:schemeClr>
                </a:solidFill>
                <a:latin typeface="+mj-lt"/>
              </a:defRPr>
            </a:lvl1pPr>
            <a:lvl2pPr marL="685800" indent="-228600" algn="l">
              <a:lnSpc>
                <a:spcPct val="100000"/>
              </a:lnSpc>
              <a:buFont typeface="Calibri Light" panose="020F0302020204030204" pitchFamily="34" charset="0"/>
              <a:buChar char="‒"/>
              <a:defRPr baseline="0">
                <a:solidFill>
                  <a:schemeClr val="tx1">
                    <a:lumMod val="65000"/>
                    <a:lumOff val="35000"/>
                  </a:schemeClr>
                </a:solidFill>
                <a:latin typeface="+mj-lt"/>
              </a:defRPr>
            </a:lvl2pPr>
            <a:lvl3pPr marL="1143000" indent="-228600" algn="l">
              <a:lnSpc>
                <a:spcPct val="100000"/>
              </a:lnSpc>
              <a:buFont typeface="Calibri Light" panose="020F0302020204030204" pitchFamily="34" charset="0"/>
              <a:buChar char="‒"/>
              <a:defRPr>
                <a:solidFill>
                  <a:schemeClr val="tx1">
                    <a:lumMod val="65000"/>
                    <a:lumOff val="35000"/>
                  </a:schemeClr>
                </a:solidFill>
                <a:latin typeface="+mj-lt"/>
              </a:defRPr>
            </a:lvl3pPr>
            <a:lvl4pPr marL="1600200" indent="-228600" algn="l">
              <a:lnSpc>
                <a:spcPct val="100000"/>
              </a:lnSpc>
              <a:buFont typeface="Calibri Light" panose="020F0302020204030204" pitchFamily="34" charset="0"/>
              <a:buChar char="‒"/>
              <a:defRPr>
                <a:solidFill>
                  <a:schemeClr val="tx1">
                    <a:lumMod val="65000"/>
                    <a:lumOff val="35000"/>
                  </a:schemeClr>
                </a:solidFill>
                <a:latin typeface="+mj-lt"/>
              </a:defRPr>
            </a:lvl4pPr>
            <a:lvl5pPr marL="2057400" indent="-228600" algn="l">
              <a:lnSpc>
                <a:spcPct val="100000"/>
              </a:lnSpc>
              <a:buFont typeface="Calibri Light" panose="020F0302020204030204" pitchFamily="34" charset="0"/>
              <a:buChar char="‒"/>
              <a:defRPr>
                <a:solidFill>
                  <a:schemeClr val="tx1">
                    <a:lumMod val="65000"/>
                    <a:lumOff val="35000"/>
                  </a:schemeClr>
                </a:solidFill>
                <a:latin typeface="+mj-lt"/>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4" name="Content Placeholder 3"/>
          <p:cNvSpPr>
            <a:spLocks noGrp="1"/>
          </p:cNvSpPr>
          <p:nvPr>
            <p:ph sz="quarter" idx="10" hasCustomPrompt="1"/>
          </p:nvPr>
        </p:nvSpPr>
        <p:spPr>
          <a:xfrm>
            <a:off x="628650" y="351064"/>
            <a:ext cx="6854429" cy="1355272"/>
          </a:xfrm>
        </p:spPr>
        <p:txBody>
          <a:bodyPr anchor="ctr">
            <a:noAutofit/>
          </a:bodyPr>
          <a:lstStyle>
            <a:lvl1pPr marL="0" indent="0">
              <a:buNone/>
              <a:defRPr sz="4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6" y="710875"/>
            <a:ext cx="1296628" cy="665227"/>
          </a:xfrm>
          <a:prstGeom prst="rect">
            <a:avLst/>
          </a:prstGeom>
        </p:spPr>
      </p:pic>
      <p:sp>
        <p:nvSpPr>
          <p:cNvPr id="8" name="Slide Number Placeholder 7"/>
          <p:cNvSpPr>
            <a:spLocks noGrp="1"/>
          </p:cNvSpPr>
          <p:nvPr>
            <p:ph type="sldNum" sz="quarter" idx="11"/>
          </p:nvPr>
        </p:nvSpPr>
        <p:spPr/>
        <p:txBody>
          <a:bodyPr/>
          <a:lstStyle/>
          <a:p>
            <a:fld id="{3520DCBE-BED3-4734-8114-7FD920ACA4E7}" type="slidenum">
              <a:rPr lang="en-GB" smtClean="0"/>
              <a:t>‹#›</a:t>
            </a:fld>
            <a:endParaRPr lang="en-GB"/>
          </a:p>
        </p:txBody>
      </p:sp>
    </p:spTree>
    <p:extLst>
      <p:ext uri="{BB962C8B-B14F-4D97-AF65-F5344CB8AC3E}">
        <p14:creationId xmlns:p14="http://schemas.microsoft.com/office/powerpoint/2010/main" val="3054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3399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Content Placeholder 3"/>
          <p:cNvSpPr>
            <a:spLocks noGrp="1"/>
          </p:cNvSpPr>
          <p:nvPr>
            <p:ph sz="quarter" idx="10" hasCustomPrompt="1"/>
          </p:nvPr>
        </p:nvSpPr>
        <p:spPr>
          <a:xfrm>
            <a:off x="628650" y="3086100"/>
            <a:ext cx="6854429" cy="1355272"/>
          </a:xfrm>
        </p:spPr>
        <p:txBody>
          <a:bodyPr anchor="ctr">
            <a:noAutofit/>
          </a:bodyPr>
          <a:lstStyle>
            <a:lvl1pPr marL="0" indent="0">
              <a:buNone/>
              <a:defRPr sz="4400"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3439461"/>
            <a:ext cx="929236" cy="717305"/>
          </a:xfrm>
          <a:prstGeom prst="rect">
            <a:avLst/>
          </a:prstGeom>
        </p:spPr>
      </p:pic>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6115" y="3439461"/>
            <a:ext cx="1238656" cy="714929"/>
          </a:xfrm>
          <a:prstGeom prst="rect">
            <a:avLst/>
          </a:prstGeom>
        </p:spPr>
      </p:pic>
    </p:spTree>
    <p:extLst>
      <p:ext uri="{BB962C8B-B14F-4D97-AF65-F5344CB8AC3E}">
        <p14:creationId xmlns:p14="http://schemas.microsoft.com/office/powerpoint/2010/main" val="99913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8650" y="1825625"/>
            <a:ext cx="3886200" cy="435133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629150" y="1825625"/>
            <a:ext cx="3886200" cy="435133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671235"/>
            <a:ext cx="1238656" cy="714929"/>
          </a:xfrm>
          <a:prstGeom prst="rect">
            <a:avLst/>
          </a:prstGeom>
        </p:spPr>
      </p:pic>
      <p:sp>
        <p:nvSpPr>
          <p:cNvPr id="7" name="Content Placeholder 3"/>
          <p:cNvSpPr>
            <a:spLocks noGrp="1"/>
          </p:cNvSpPr>
          <p:nvPr>
            <p:ph sz="quarter" idx="10" hasCustomPrompt="1"/>
          </p:nvPr>
        </p:nvSpPr>
        <p:spPr>
          <a:xfrm>
            <a:off x="628650" y="351064"/>
            <a:ext cx="6854429"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spTree>
    <p:extLst>
      <p:ext uri="{BB962C8B-B14F-4D97-AF65-F5344CB8AC3E}">
        <p14:creationId xmlns:p14="http://schemas.microsoft.com/office/powerpoint/2010/main" val="407547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ctr">
            <a:normAutofit/>
          </a:bodyPr>
          <a:lstStyle>
            <a:lvl1pPr marL="0" indent="0">
              <a:buNone/>
              <a:defRPr sz="2800" b="1" u="none">
                <a:solidFill>
                  <a:schemeClr val="tx1">
                    <a:lumMod val="65000"/>
                    <a:lumOff val="3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29150" y="1681163"/>
            <a:ext cx="3887391" cy="823912"/>
          </a:xfrm>
        </p:spPr>
        <p:txBody>
          <a:bodyPr anchor="ctr">
            <a:normAutofit/>
          </a:bodyPr>
          <a:lstStyle>
            <a:lvl1pPr marL="0" indent="0">
              <a:buNone/>
              <a:defRPr sz="2800" b="1">
                <a:solidFill>
                  <a:schemeClr val="tx1">
                    <a:lumMod val="65000"/>
                    <a:lumOff val="3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3"/>
          <p:cNvSpPr>
            <a:spLocks noGrp="1"/>
          </p:cNvSpPr>
          <p:nvPr>
            <p:ph sz="quarter" idx="10" hasCustomPrompt="1"/>
          </p:nvPr>
        </p:nvSpPr>
        <p:spPr>
          <a:xfrm>
            <a:off x="628650" y="351064"/>
            <a:ext cx="6854429"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10" name="Slide Number Placeholder 5"/>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6115" y="671235"/>
            <a:ext cx="1238656" cy="714929"/>
          </a:xfrm>
          <a:prstGeom prst="rect">
            <a:avLst/>
          </a:prstGeom>
        </p:spPr>
      </p:pic>
    </p:spTree>
    <p:extLst>
      <p:ext uri="{BB962C8B-B14F-4D97-AF65-F5344CB8AC3E}">
        <p14:creationId xmlns:p14="http://schemas.microsoft.com/office/powerpoint/2010/main" val="197867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642687"/>
            <a:ext cx="1238656" cy="714929"/>
          </a:xfrm>
          <a:prstGeom prst="rect">
            <a:avLst/>
          </a:prstGeom>
        </p:spPr>
      </p:pic>
      <p:sp>
        <p:nvSpPr>
          <p:cNvPr id="4" name="Content Placeholder 3"/>
          <p:cNvSpPr>
            <a:spLocks noGrp="1"/>
          </p:cNvSpPr>
          <p:nvPr>
            <p:ph sz="quarter" idx="10" hasCustomPrompt="1"/>
          </p:nvPr>
        </p:nvSpPr>
        <p:spPr>
          <a:xfrm>
            <a:off x="628650" y="351064"/>
            <a:ext cx="6854429"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spTree>
    <p:extLst>
      <p:ext uri="{BB962C8B-B14F-4D97-AF65-F5344CB8AC3E}">
        <p14:creationId xmlns:p14="http://schemas.microsoft.com/office/powerpoint/2010/main" val="155636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642687"/>
            <a:ext cx="1238656" cy="714929"/>
          </a:xfrm>
          <a:prstGeom prst="rect">
            <a:avLst/>
          </a:prstGeom>
        </p:spPr>
      </p:pic>
      <p:sp>
        <p:nvSpPr>
          <p:cNvPr id="4"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spTree>
    <p:extLst>
      <p:ext uri="{BB962C8B-B14F-4D97-AF65-F5344CB8AC3E}">
        <p14:creationId xmlns:p14="http://schemas.microsoft.com/office/powerpoint/2010/main" val="375230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5"/>
            <a:ext cx="4629150" cy="5125699"/>
          </a:xfrm>
        </p:spPr>
        <p:txBody>
          <a:bodyPr/>
          <a:lstStyle>
            <a:lvl1pPr>
              <a:defRPr sz="3200">
                <a:solidFill>
                  <a:schemeClr val="tx1">
                    <a:lumMod val="65000"/>
                    <a:lumOff val="35000"/>
                  </a:schemeClr>
                </a:solidFill>
              </a:defRPr>
            </a:lvl1pPr>
            <a:lvl2pPr marL="685800" indent="-228600">
              <a:buFont typeface="Calibri Light" panose="020F0302020204030204" pitchFamily="34" charset="0"/>
              <a:buChar char="‒"/>
              <a:defRPr sz="2800">
                <a:solidFill>
                  <a:schemeClr val="tx1">
                    <a:lumMod val="65000"/>
                    <a:lumOff val="35000"/>
                  </a:schemeClr>
                </a:solidFill>
              </a:defRPr>
            </a:lvl2pPr>
            <a:lvl3pPr marL="1143000" indent="-228600">
              <a:buFont typeface="Calibri Light" panose="020F0302020204030204" pitchFamily="34" charset="0"/>
              <a:buChar char="‒"/>
              <a:defRPr sz="2400">
                <a:solidFill>
                  <a:schemeClr val="tx1">
                    <a:lumMod val="65000"/>
                    <a:lumOff val="35000"/>
                  </a:schemeClr>
                </a:solidFill>
              </a:defRPr>
            </a:lvl3pPr>
            <a:lvl4pPr marL="1600200" indent="-228600">
              <a:buFont typeface="Calibri Light" panose="020F0302020204030204" pitchFamily="34" charset="0"/>
              <a:buChar char="‒"/>
              <a:defRPr sz="2000">
                <a:solidFill>
                  <a:schemeClr val="tx1">
                    <a:lumMod val="65000"/>
                    <a:lumOff val="35000"/>
                  </a:schemeClr>
                </a:solidFill>
              </a:defRPr>
            </a:lvl4pPr>
            <a:lvl5pPr marL="2057400" indent="-228600">
              <a:buFont typeface="Calibri Light" panose="020F0302020204030204" pitchFamily="34" charset="0"/>
              <a:buChar cha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29841" y="2057400"/>
            <a:ext cx="2949178" cy="4055724"/>
          </a:xfrm>
        </p:spPr>
        <p:txBody>
          <a:bodyPr/>
          <a:lstStyle>
            <a:lvl1pPr marL="0" indent="0">
              <a:buNone/>
              <a:defRPr sz="1600">
                <a:solidFill>
                  <a:schemeClr val="tx1">
                    <a:lumMod val="65000"/>
                    <a:lumOff val="35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p:cNvSpPr>
            <a:spLocks noGrp="1"/>
          </p:cNvSpPr>
          <p:nvPr>
            <p:ph sz="quarter" idx="10" hasCustomPrompt="1"/>
          </p:nvPr>
        </p:nvSpPr>
        <p:spPr>
          <a:xfrm>
            <a:off x="629841" y="318408"/>
            <a:ext cx="2949178" cy="1559606"/>
          </a:xfrm>
        </p:spPr>
        <p:txBody>
          <a:bodyPr anchor="ctr"/>
          <a:lstStyle>
            <a:lvl1pPr marL="0" indent="0">
              <a:buNone/>
              <a:defRPr b="1">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 HERE</a:t>
            </a:r>
            <a:endParaRPr lang="en-GB" dirty="0"/>
          </a:p>
        </p:txBody>
      </p:sp>
      <p:sp>
        <p:nvSpPr>
          <p:cNvPr id="7"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6115" y="270121"/>
            <a:ext cx="1238656" cy="714929"/>
          </a:xfrm>
          <a:prstGeom prst="rect">
            <a:avLst/>
          </a:prstGeom>
        </p:spPr>
      </p:pic>
    </p:spTree>
    <p:extLst>
      <p:ext uri="{BB962C8B-B14F-4D97-AF65-F5344CB8AC3E}">
        <p14:creationId xmlns:p14="http://schemas.microsoft.com/office/powerpoint/2010/main" val="1642529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700000">
            <a:off x="7547047" y="4401391"/>
            <a:ext cx="2406651" cy="3848978"/>
          </a:xfrm>
          <a:prstGeom prst="rect">
            <a:avLst/>
          </a:prstGeom>
        </p:spPr>
      </p:pic>
    </p:spTree>
    <p:extLst>
      <p:ext uri="{BB962C8B-B14F-4D97-AF65-F5344CB8AC3E}">
        <p14:creationId xmlns:p14="http://schemas.microsoft.com/office/powerpoint/2010/main" val="358425627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25.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4125" y="4215486"/>
            <a:ext cx="6619875" cy="1085849"/>
          </a:xfrm>
        </p:spPr>
        <p:txBody>
          <a:bodyPr>
            <a:noAutofit/>
          </a:bodyPr>
          <a:lstStyle/>
          <a:p>
            <a:r>
              <a:rPr lang="it-IT" sz="3600" dirty="0"/>
              <a:t>Galileo Timing and Synchronisation Applications</a:t>
            </a:r>
            <a:endParaRPr lang="en-GB" sz="1800" dirty="0"/>
          </a:p>
        </p:txBody>
      </p:sp>
      <p:sp>
        <p:nvSpPr>
          <p:cNvPr id="3" name="Subtitle 2"/>
          <p:cNvSpPr>
            <a:spLocks noGrp="1"/>
          </p:cNvSpPr>
          <p:nvPr>
            <p:ph type="subTitle" idx="1"/>
          </p:nvPr>
        </p:nvSpPr>
        <p:spPr/>
        <p:txBody>
          <a:bodyPr>
            <a:normAutofit fontScale="92500" lnSpcReduction="10000"/>
          </a:bodyPr>
          <a:lstStyle/>
          <a:p>
            <a:r>
              <a:rPr lang="en-GB" dirty="0"/>
              <a:t>ITSF 2020</a:t>
            </a:r>
          </a:p>
        </p:txBody>
      </p:sp>
      <p:sp>
        <p:nvSpPr>
          <p:cNvPr id="4" name="Content Placeholder 3"/>
          <p:cNvSpPr>
            <a:spLocks noGrp="1"/>
          </p:cNvSpPr>
          <p:nvPr>
            <p:ph sz="quarter" idx="11"/>
          </p:nvPr>
        </p:nvSpPr>
        <p:spPr>
          <a:xfrm>
            <a:off x="2524125" y="6035041"/>
            <a:ext cx="6348413" cy="584966"/>
          </a:xfrm>
        </p:spPr>
        <p:txBody>
          <a:bodyPr>
            <a:normAutofit fontScale="92500" lnSpcReduction="10000"/>
          </a:bodyPr>
          <a:lstStyle/>
          <a:p>
            <a:br>
              <a:rPr lang="de-DE" dirty="0"/>
            </a:br>
            <a:r>
              <a:rPr lang="de-DE" dirty="0"/>
              <a:t>05 November </a:t>
            </a:r>
            <a:r>
              <a:rPr lang="de-DE" sz="1900" dirty="0"/>
              <a:t>2020</a:t>
            </a:r>
            <a:endParaRPr lang="en-GB" sz="1900" dirty="0">
              <a:solidFill>
                <a:srgbClr val="FF0000"/>
              </a:solidFill>
            </a:endParaRPr>
          </a:p>
        </p:txBody>
      </p:sp>
      <p:sp>
        <p:nvSpPr>
          <p:cNvPr id="5" name="Text Placeholder 4"/>
          <p:cNvSpPr>
            <a:spLocks noGrp="1"/>
          </p:cNvSpPr>
          <p:nvPr>
            <p:ph type="body" sz="quarter" idx="12"/>
          </p:nvPr>
        </p:nvSpPr>
        <p:spPr/>
        <p:txBody>
          <a:bodyPr>
            <a:normAutofit fontScale="92500" lnSpcReduction="20000"/>
          </a:bodyPr>
          <a:lstStyle/>
          <a:p>
            <a:r>
              <a:rPr lang="en-GB" dirty="0"/>
              <a:t>Valeria Catalano</a:t>
            </a:r>
          </a:p>
          <a:p>
            <a:endParaRPr lang="en-GB" dirty="0"/>
          </a:p>
        </p:txBody>
      </p:sp>
      <p:pic>
        <p:nvPicPr>
          <p:cNvPr id="9" name="Video 8">
            <a:hlinkClick r:id="" action="ppaction://media"/>
            <a:extLst>
              <a:ext uri="{FF2B5EF4-FFF2-40B4-BE49-F238E27FC236}">
                <a16:creationId xmlns:a16="http://schemas.microsoft.com/office/drawing/2014/main" id="{296C9584-1E35-43AF-BB51-D18655A22B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070676576"/>
      </p:ext>
    </p:extLst>
  </p:cSld>
  <p:clrMapOvr>
    <a:masterClrMapping/>
  </p:clrMapOvr>
  <mc:AlternateContent xmlns:mc="http://schemas.openxmlformats.org/markup-compatibility/2006" xmlns:p14="http://schemas.microsoft.com/office/powerpoint/2010/main">
    <mc:Choice Requires="p14">
      <p:transition spd="slow" p14:dur="2000" advTm="13586"/>
    </mc:Choice>
    <mc:Fallback xmlns="">
      <p:transition spd="slow" advTm="1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08E8A-11DB-43CA-A2BA-FD1FCE33C59B}"/>
              </a:ext>
            </a:extLst>
          </p:cNvPr>
          <p:cNvSpPr>
            <a:spLocks noGrp="1"/>
          </p:cNvSpPr>
          <p:nvPr>
            <p:ph sz="quarter" idx="10"/>
          </p:nvPr>
        </p:nvSpPr>
        <p:spPr/>
        <p:txBody>
          <a:bodyPr/>
          <a:lstStyle/>
          <a:p>
            <a:r>
              <a:rPr lang="en-US" sz="3200" dirty="0"/>
              <a:t>Galileo T&amp;S </a:t>
            </a:r>
            <a:r>
              <a:rPr lang="en-GB" sz="3200" dirty="0"/>
              <a:t>AO#2 “</a:t>
            </a:r>
            <a:r>
              <a:rPr lang="en-US" sz="3200" dirty="0"/>
              <a:t>Galileo Time Distribution and Remote Audit” description</a:t>
            </a:r>
            <a:endParaRPr lang="en-150" sz="3200" dirty="0"/>
          </a:p>
        </p:txBody>
      </p:sp>
      <p:grpSp>
        <p:nvGrpSpPr>
          <p:cNvPr id="4" name="Group 3">
            <a:extLst>
              <a:ext uri="{FF2B5EF4-FFF2-40B4-BE49-F238E27FC236}">
                <a16:creationId xmlns:a16="http://schemas.microsoft.com/office/drawing/2014/main" id="{0426725D-3F0F-4E32-8DFE-E4359D892DCA}"/>
              </a:ext>
            </a:extLst>
          </p:cNvPr>
          <p:cNvGrpSpPr/>
          <p:nvPr/>
        </p:nvGrpSpPr>
        <p:grpSpPr>
          <a:xfrm>
            <a:off x="292395" y="2170800"/>
            <a:ext cx="8385565" cy="4580874"/>
            <a:chOff x="292395" y="1330829"/>
            <a:chExt cx="8385565" cy="4493517"/>
          </a:xfrm>
        </p:grpSpPr>
        <p:sp>
          <p:nvSpPr>
            <p:cNvPr id="5" name="TextBox 8">
              <a:extLst>
                <a:ext uri="{FF2B5EF4-FFF2-40B4-BE49-F238E27FC236}">
                  <a16:creationId xmlns:a16="http://schemas.microsoft.com/office/drawing/2014/main" id="{4CB4A033-769D-485B-A0AE-D53ADA7FABD5}"/>
                </a:ext>
              </a:extLst>
            </p:cNvPr>
            <p:cNvSpPr txBox="1">
              <a:spLocks noChangeArrowheads="1"/>
            </p:cNvSpPr>
            <p:nvPr/>
          </p:nvSpPr>
          <p:spPr bwMode="auto">
            <a:xfrm>
              <a:off x="292395" y="1341090"/>
              <a:ext cx="1904882" cy="1113506"/>
            </a:xfrm>
            <a:prstGeom prst="rect">
              <a:avLst/>
            </a:prstGeom>
            <a:solidFill>
              <a:schemeClr val="accent1"/>
            </a:solidFill>
            <a:ln w="9525">
              <a:noFill/>
              <a:miter lim="800000"/>
              <a:headEnd/>
              <a:tailEnd/>
            </a:ln>
          </p:spPr>
          <p:txBody>
            <a:bodyPr anchor="ctr"/>
            <a:lstStyle>
              <a:defPPr>
                <a:defRPr lang="en-US"/>
              </a:defPPr>
              <a:lvl1pPr algn="ctr" eaLnBrk="1" hangingPunct="1">
                <a:defRPr sz="1200">
                  <a:solidFill>
                    <a:schemeClr val="bg1"/>
                  </a:solidFill>
                  <a:latin typeface="Calibri" charset="0"/>
                  <a:ea typeface="Calibri" charset="0"/>
                  <a:cs typeface="Calibri" charset="0"/>
                </a:defRPr>
              </a:lvl1pPr>
              <a:lvl2pPr marL="742950" indent="-285750">
                <a:defRPr>
                  <a:latin typeface="Verdana" charset="0"/>
                  <a:ea typeface="MS PGothic" charset="0"/>
                  <a:cs typeface="MS PGothic" charset="0"/>
                </a:defRPr>
              </a:lvl2pPr>
              <a:lvl3pPr marL="1143000" indent="-228600">
                <a:defRPr>
                  <a:latin typeface="Verdana" charset="0"/>
                  <a:ea typeface="MS PGothic" charset="0"/>
                  <a:cs typeface="MS PGothic" charset="0"/>
                </a:defRPr>
              </a:lvl3pPr>
              <a:lvl4pPr marL="1600200" indent="-228600">
                <a:defRPr>
                  <a:latin typeface="Verdana" charset="0"/>
                  <a:ea typeface="MS PGothic" charset="0"/>
                  <a:cs typeface="MS PGothic" charset="0"/>
                </a:defRPr>
              </a:lvl4pPr>
              <a:lvl5pPr marL="2057400" indent="-228600">
                <a:defRPr>
                  <a:latin typeface="Verdana" charset="0"/>
                  <a:ea typeface="MS PGothic" charset="0"/>
                  <a:cs typeface="MS PGothic" charset="0"/>
                </a:defRPr>
              </a:lvl5pPr>
              <a:lvl6pPr marL="2514600" indent="-228600" eaLnBrk="0" fontAlgn="base" hangingPunct="0">
                <a:spcBef>
                  <a:spcPct val="0"/>
                </a:spcBef>
                <a:spcAft>
                  <a:spcPct val="0"/>
                </a:spcAft>
                <a:defRPr>
                  <a:latin typeface="Verdana" charset="0"/>
                  <a:ea typeface="MS PGothic" charset="0"/>
                  <a:cs typeface="MS PGothic" charset="0"/>
                </a:defRPr>
              </a:lvl6pPr>
              <a:lvl7pPr marL="2971800" indent="-228600" eaLnBrk="0" fontAlgn="base" hangingPunct="0">
                <a:spcBef>
                  <a:spcPct val="0"/>
                </a:spcBef>
                <a:spcAft>
                  <a:spcPct val="0"/>
                </a:spcAft>
                <a:defRPr>
                  <a:latin typeface="Verdana" charset="0"/>
                  <a:ea typeface="MS PGothic" charset="0"/>
                  <a:cs typeface="MS PGothic" charset="0"/>
                </a:defRPr>
              </a:lvl7pPr>
              <a:lvl8pPr marL="3429000" indent="-228600" eaLnBrk="0" fontAlgn="base" hangingPunct="0">
                <a:spcBef>
                  <a:spcPct val="0"/>
                </a:spcBef>
                <a:spcAft>
                  <a:spcPct val="0"/>
                </a:spcAft>
                <a:defRPr>
                  <a:latin typeface="Verdana" charset="0"/>
                  <a:ea typeface="MS PGothic" charset="0"/>
                  <a:cs typeface="MS PGothic" charset="0"/>
                </a:defRPr>
              </a:lvl8pPr>
              <a:lvl9pPr marL="3886200" indent="-228600" eaLnBrk="0" fontAlgn="base" hangingPunct="0">
                <a:spcBef>
                  <a:spcPct val="0"/>
                </a:spcBef>
                <a:spcAft>
                  <a:spcPct val="0"/>
                </a:spcAft>
                <a:defRPr>
                  <a:latin typeface="Verdana" charset="0"/>
                  <a:ea typeface="MS PGothic" charset="0"/>
                  <a:cs typeface="MS PGothic" charset="0"/>
                </a:defRPr>
              </a:lvl9pPr>
            </a:lstStyle>
            <a:p>
              <a:r>
                <a:rPr lang="en-GB" sz="1600" dirty="0"/>
                <a:t>Trusted Time Distribution and Remote Audit</a:t>
              </a:r>
              <a:endParaRPr lang="en-US" sz="1600" dirty="0"/>
            </a:p>
          </p:txBody>
        </p:sp>
        <p:sp>
          <p:nvSpPr>
            <p:cNvPr id="6" name="TextBox 5">
              <a:extLst>
                <a:ext uri="{FF2B5EF4-FFF2-40B4-BE49-F238E27FC236}">
                  <a16:creationId xmlns:a16="http://schemas.microsoft.com/office/drawing/2014/main" id="{CB7BAB4B-2A70-4A3B-8E94-31ADB541F736}"/>
                </a:ext>
              </a:extLst>
            </p:cNvPr>
            <p:cNvSpPr txBox="1">
              <a:spLocks noChangeArrowheads="1"/>
            </p:cNvSpPr>
            <p:nvPr/>
          </p:nvSpPr>
          <p:spPr bwMode="auto">
            <a:xfrm>
              <a:off x="378021" y="3038323"/>
              <a:ext cx="8299938" cy="2786023"/>
            </a:xfrm>
            <a:prstGeom prst="rect">
              <a:avLst/>
            </a:prstGeom>
            <a:solidFill>
              <a:schemeClr val="bg1"/>
            </a:solidFill>
            <a:ln>
              <a:solidFill>
                <a:schemeClr val="accent1"/>
              </a:solidFill>
            </a:ln>
          </p:spPr>
          <p:txBody>
            <a:bodyPr anchor="ctr"/>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316531" indent="-316531" algn="just">
                <a:lnSpc>
                  <a:spcPct val="115000"/>
                </a:lnSpc>
                <a:spcAft>
                  <a:spcPts val="554"/>
                </a:spcAft>
                <a:buFont typeface="Symbol" panose="05050102010706020507" pitchFamily="18" charset="2"/>
                <a:buChar char=""/>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Trusted distribution of UTC time</a:t>
              </a:r>
              <a:r>
                <a:rPr lang="en-GB"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 done in a cryptographically secured manner via TCP/IP based networks using NTP. However, the AO is not limited to NTP, as also PTPv2 (IEEE1588) or White Rabbit might be used. The utilisation of Public Key Infrastructure (PKI) certificates results in a time that can neither be modified nor tempered. </a:t>
              </a:r>
            </a:p>
            <a:p>
              <a:pPr marL="316531" indent="-316531" algn="just">
                <a:lnSpc>
                  <a:spcPct val="115000"/>
                </a:lnSpc>
                <a:spcAft>
                  <a:spcPts val="554"/>
                </a:spcAft>
                <a:buFont typeface="Symbol" panose="05050102010706020507" pitchFamily="18" charset="2"/>
                <a:buChar char=""/>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Remote Audit</a:t>
              </a:r>
              <a:r>
                <a:rPr lang="en-GB"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 The distribution of UTC to the end user is carried out by UT (User Terminal) which receives cryptographically authenticated time from a Time Signal Generator (TSG). While providing UT with time, TSG, who receives UTC time from TRF (Time Reference Facility), simultaneously performs time audits. The logs of all audits logs are being stored in a local database.</a:t>
              </a:r>
            </a:p>
            <a:p>
              <a:pPr marL="316531" indent="-316531" algn="just">
                <a:lnSpc>
                  <a:spcPct val="115000"/>
                </a:lnSpc>
                <a:spcAft>
                  <a:spcPts val="554"/>
                </a:spcAft>
                <a:buFont typeface="Symbol" panose="05050102010706020507" pitchFamily="18" charset="2"/>
                <a:buChar char=""/>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Retrospective time verification</a:t>
              </a:r>
              <a:r>
                <a:rPr lang="en-GB"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 Time can be verified retrospectively at any specific past moment, resulting in either a VALID or INVALD response. The determination of the validity of the time is dependent on the maximum predefined offset error between the time at UT and TRF (Time Reference Facility).</a:t>
              </a:r>
            </a:p>
          </p:txBody>
        </p:sp>
        <p:sp>
          <p:nvSpPr>
            <p:cNvPr id="7" name="TextBox 6">
              <a:extLst>
                <a:ext uri="{FF2B5EF4-FFF2-40B4-BE49-F238E27FC236}">
                  <a16:creationId xmlns:a16="http://schemas.microsoft.com/office/drawing/2014/main" id="{AE245B3E-0AE1-40DE-A576-2B5F8E7516B1}"/>
                </a:ext>
              </a:extLst>
            </p:cNvPr>
            <p:cNvSpPr txBox="1">
              <a:spLocks noChangeArrowheads="1"/>
            </p:cNvSpPr>
            <p:nvPr/>
          </p:nvSpPr>
          <p:spPr bwMode="auto">
            <a:xfrm>
              <a:off x="2608055" y="1330829"/>
              <a:ext cx="6069905" cy="1113506"/>
            </a:xfrm>
            <a:prstGeom prst="rect">
              <a:avLst/>
            </a:prstGeom>
            <a:solidFill>
              <a:schemeClr val="bg1"/>
            </a:solidFill>
            <a:ln>
              <a:solidFill>
                <a:schemeClr val="accent1"/>
              </a:solidFill>
            </a:ln>
          </p:spPr>
          <p:txBody>
            <a:bodyPr anchor="ctr"/>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algn="ctr">
                <a:spcAft>
                  <a:spcPts val="554"/>
                </a:spcAft>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Enable remote assessment of the client clock synchronisation by providing audits and report. </a:t>
              </a:r>
            </a:p>
            <a:p>
              <a:pPr algn="ctr">
                <a:spcAft>
                  <a:spcPts val="554"/>
                </a:spcAft>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It will allow the dissemination of UTC time and frequency over Internet using NTP (or PTP depending on feasibility), and will enable remote assessment of the client clock synchronisation by providing audits and reports.</a:t>
              </a:r>
            </a:p>
          </p:txBody>
        </p:sp>
        <p:sp>
          <p:nvSpPr>
            <p:cNvPr id="8" name="Triangle 21">
              <a:extLst>
                <a:ext uri="{FF2B5EF4-FFF2-40B4-BE49-F238E27FC236}">
                  <a16:creationId xmlns:a16="http://schemas.microsoft.com/office/drawing/2014/main" id="{F3416CE6-D4AA-4CA8-BD3E-7ED3074CB91D}"/>
                </a:ext>
              </a:extLst>
            </p:cNvPr>
            <p:cNvSpPr/>
            <p:nvPr/>
          </p:nvSpPr>
          <p:spPr bwMode="auto">
            <a:xfrm rot="5400000">
              <a:off x="1931525" y="1814185"/>
              <a:ext cx="997118" cy="119784"/>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err="1">
                <a:solidFill>
                  <a:srgbClr val="000000"/>
                </a:solidFill>
              </a:endParaRPr>
            </a:p>
          </p:txBody>
        </p:sp>
        <p:sp>
          <p:nvSpPr>
            <p:cNvPr id="9" name="Triangle 21">
              <a:extLst>
                <a:ext uri="{FF2B5EF4-FFF2-40B4-BE49-F238E27FC236}">
                  <a16:creationId xmlns:a16="http://schemas.microsoft.com/office/drawing/2014/main" id="{33628AAF-32A5-4DEF-BEBD-A540F94A4250}"/>
                </a:ext>
              </a:extLst>
            </p:cNvPr>
            <p:cNvSpPr/>
            <p:nvPr/>
          </p:nvSpPr>
          <p:spPr bwMode="auto">
            <a:xfrm rot="10800000">
              <a:off x="1244837" y="2622021"/>
              <a:ext cx="6487553" cy="362350"/>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a:solidFill>
                  <a:srgbClr val="000000"/>
                </a:solidFill>
              </a:endParaRPr>
            </a:p>
          </p:txBody>
        </p:sp>
        <p:sp>
          <p:nvSpPr>
            <p:cNvPr id="10" name="TextBox 9">
              <a:extLst>
                <a:ext uri="{FF2B5EF4-FFF2-40B4-BE49-F238E27FC236}">
                  <a16:creationId xmlns:a16="http://schemas.microsoft.com/office/drawing/2014/main" id="{D4B17C04-FECC-47AE-AE0C-E0FD5E061419}"/>
                </a:ext>
              </a:extLst>
            </p:cNvPr>
            <p:cNvSpPr txBox="1"/>
            <p:nvPr/>
          </p:nvSpPr>
          <p:spPr>
            <a:xfrm>
              <a:off x="3595198" y="2637148"/>
              <a:ext cx="1786836" cy="332098"/>
            </a:xfrm>
            <a:prstGeom prst="rect">
              <a:avLst/>
            </a:prstGeom>
            <a:noFill/>
          </p:spPr>
          <p:txBody>
            <a:bodyPr wrap="none" rtlCol="0" anchor="ctr">
              <a:spAutoFit/>
            </a:bodyPr>
            <a:lstStyle/>
            <a:p>
              <a:pPr algn="ctr"/>
              <a:r>
                <a:rPr lang="en-US" sz="1600" b="1" dirty="0">
                  <a:solidFill>
                    <a:schemeClr val="bg1"/>
                  </a:solidFill>
                  <a:latin typeface="Calibri" panose="020F0502020204030204" pitchFamily="34" charset="0"/>
                </a:rPr>
                <a:t>Key Functionalities</a:t>
              </a:r>
            </a:p>
          </p:txBody>
        </p:sp>
      </p:grpSp>
      <p:sp>
        <p:nvSpPr>
          <p:cNvPr id="11" name="Oval 10">
            <a:extLst>
              <a:ext uri="{FF2B5EF4-FFF2-40B4-BE49-F238E27FC236}">
                <a16:creationId xmlns:a16="http://schemas.microsoft.com/office/drawing/2014/main" id="{8D15876B-3C3C-458D-A205-AE354BE714D0}"/>
              </a:ext>
            </a:extLst>
          </p:cNvPr>
          <p:cNvSpPr/>
          <p:nvPr/>
        </p:nvSpPr>
        <p:spPr bwMode="auto">
          <a:xfrm>
            <a:off x="85991" y="2005025"/>
            <a:ext cx="584060" cy="366038"/>
          </a:xfrm>
          <a:prstGeom prst="ellipse">
            <a:avLst/>
          </a:prstGeom>
          <a:solidFill>
            <a:schemeClr val="accent2"/>
          </a:solidFill>
          <a:ln w="6350" cap="flat" cmpd="sng" algn="ctr">
            <a:noFill/>
            <a:prstDash val="solid"/>
            <a:round/>
            <a:headEnd type="none" w="med" len="med"/>
            <a:tailEnd type="none" w="med" len="med"/>
          </a:ln>
          <a:effectLst/>
        </p:spPr>
        <p:txBody>
          <a:bodyPr wrap="none" lIns="0" tIns="0" rIns="0" bIns="0" anchor="ctr"/>
          <a:lstStyle/>
          <a:p>
            <a:pPr algn="ctr">
              <a:defRPr/>
            </a:pP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AO</a:t>
            </a:r>
            <a:r>
              <a:rPr lang="en-GB" sz="1600" b="1" dirty="0">
                <a:solidFill>
                  <a:schemeClr val="bg1"/>
                </a:solidFill>
                <a:latin typeface="Calibri" panose="020F0502020204030204" pitchFamily="34" charset="0"/>
                <a:ea typeface="SimSun" panose="02010600030101010101" pitchFamily="2" charset="-122"/>
              </a:rPr>
              <a:t>#</a:t>
            </a: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2</a:t>
            </a:r>
            <a:endParaRPr lang="en-US" sz="1600" b="1" dirty="0">
              <a:solidFill>
                <a:schemeClr val="bg1"/>
              </a:solidFill>
              <a:latin typeface="Calibri" charset="0"/>
              <a:ea typeface="Calibri" charset="0"/>
              <a:cs typeface="Calibri" charset="0"/>
            </a:endParaRPr>
          </a:p>
        </p:txBody>
      </p:sp>
      <p:pic>
        <p:nvPicPr>
          <p:cNvPr id="14" name="Audio 13">
            <a:hlinkClick r:id="" action="ppaction://media"/>
            <a:extLst>
              <a:ext uri="{FF2B5EF4-FFF2-40B4-BE49-F238E27FC236}">
                <a16:creationId xmlns:a16="http://schemas.microsoft.com/office/drawing/2014/main" id="{0F6568C2-9072-4CBE-99A2-F9EA32327F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60160843"/>
      </p:ext>
    </p:extLst>
  </p:cSld>
  <p:clrMapOvr>
    <a:masterClrMapping/>
  </p:clrMapOvr>
  <mc:AlternateContent xmlns:mc="http://schemas.openxmlformats.org/markup-compatibility/2006" xmlns:p14="http://schemas.microsoft.com/office/powerpoint/2010/main">
    <mc:Choice Requires="p14">
      <p:transition spd="slow" p14:dur="2000" advTm="53754"/>
    </mc:Choice>
    <mc:Fallback xmlns="">
      <p:transition spd="slow" advTm="5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DB4DB-4FDD-421E-86C2-4C9120568BFD}"/>
              </a:ext>
            </a:extLst>
          </p:cNvPr>
          <p:cNvSpPr>
            <a:spLocks noGrp="1"/>
          </p:cNvSpPr>
          <p:nvPr>
            <p:ph sz="quarter" idx="10"/>
          </p:nvPr>
        </p:nvSpPr>
        <p:spPr/>
        <p:txBody>
          <a:bodyPr/>
          <a:lstStyle/>
          <a:p>
            <a:r>
              <a:rPr lang="en-US" sz="3200" dirty="0"/>
              <a:t>Galileo T&amp;S </a:t>
            </a:r>
            <a:r>
              <a:rPr lang="en-GB" sz="3200" dirty="0"/>
              <a:t>AO#3</a:t>
            </a:r>
            <a:r>
              <a:rPr lang="en-US" sz="3200" dirty="0"/>
              <a:t> “</a:t>
            </a:r>
            <a:r>
              <a:rPr lang="en-GB" sz="3200" dirty="0"/>
              <a:t>Certified Time Steering and Monitoring” </a:t>
            </a:r>
            <a:r>
              <a:rPr lang="en-US" sz="3200" dirty="0"/>
              <a:t>description</a:t>
            </a:r>
            <a:endParaRPr lang="en-150" sz="3200" dirty="0"/>
          </a:p>
        </p:txBody>
      </p:sp>
      <p:grpSp>
        <p:nvGrpSpPr>
          <p:cNvPr id="4" name="Group 3">
            <a:extLst>
              <a:ext uri="{FF2B5EF4-FFF2-40B4-BE49-F238E27FC236}">
                <a16:creationId xmlns:a16="http://schemas.microsoft.com/office/drawing/2014/main" id="{0C35FDCE-0282-4879-B097-1B833914C01F}"/>
              </a:ext>
            </a:extLst>
          </p:cNvPr>
          <p:cNvGrpSpPr/>
          <p:nvPr/>
        </p:nvGrpSpPr>
        <p:grpSpPr>
          <a:xfrm>
            <a:off x="317617" y="2000708"/>
            <a:ext cx="8360343" cy="4708464"/>
            <a:chOff x="317617" y="1330829"/>
            <a:chExt cx="8360343" cy="4646954"/>
          </a:xfrm>
        </p:grpSpPr>
        <p:sp>
          <p:nvSpPr>
            <p:cNvPr id="5" name="TextBox 8">
              <a:extLst>
                <a:ext uri="{FF2B5EF4-FFF2-40B4-BE49-F238E27FC236}">
                  <a16:creationId xmlns:a16="http://schemas.microsoft.com/office/drawing/2014/main" id="{F437A034-03B0-45F3-A263-2D5C238B1D84}"/>
                </a:ext>
              </a:extLst>
            </p:cNvPr>
            <p:cNvSpPr txBox="1">
              <a:spLocks noChangeArrowheads="1"/>
            </p:cNvSpPr>
            <p:nvPr/>
          </p:nvSpPr>
          <p:spPr bwMode="auto">
            <a:xfrm>
              <a:off x="334011" y="1330829"/>
              <a:ext cx="1904882" cy="1113506"/>
            </a:xfrm>
            <a:prstGeom prst="rect">
              <a:avLst/>
            </a:prstGeom>
            <a:solidFill>
              <a:schemeClr val="accent1"/>
            </a:solidFill>
            <a:ln w="9525">
              <a:noFill/>
              <a:miter lim="800000"/>
              <a:headEnd/>
              <a:tailEnd/>
            </a:ln>
          </p:spPr>
          <p:txBody>
            <a:bodyPr anchor="ctr"/>
            <a:lstStyle>
              <a:defPPr>
                <a:defRPr lang="en-US"/>
              </a:defPPr>
              <a:lvl1pPr algn="ctr" eaLnBrk="1" hangingPunct="1">
                <a:defRPr sz="1200">
                  <a:solidFill>
                    <a:schemeClr val="bg1"/>
                  </a:solidFill>
                  <a:latin typeface="Calibri" charset="0"/>
                  <a:ea typeface="Calibri" charset="0"/>
                  <a:cs typeface="Calibri" charset="0"/>
                </a:defRPr>
              </a:lvl1pPr>
              <a:lvl2pPr marL="742950" indent="-285750">
                <a:defRPr>
                  <a:latin typeface="Verdana" charset="0"/>
                  <a:ea typeface="MS PGothic" charset="0"/>
                  <a:cs typeface="MS PGothic" charset="0"/>
                </a:defRPr>
              </a:lvl2pPr>
              <a:lvl3pPr marL="1143000" indent="-228600">
                <a:defRPr>
                  <a:latin typeface="Verdana" charset="0"/>
                  <a:ea typeface="MS PGothic" charset="0"/>
                  <a:cs typeface="MS PGothic" charset="0"/>
                </a:defRPr>
              </a:lvl3pPr>
              <a:lvl4pPr marL="1600200" indent="-228600">
                <a:defRPr>
                  <a:latin typeface="Verdana" charset="0"/>
                  <a:ea typeface="MS PGothic" charset="0"/>
                  <a:cs typeface="MS PGothic" charset="0"/>
                </a:defRPr>
              </a:lvl4pPr>
              <a:lvl5pPr marL="2057400" indent="-228600">
                <a:defRPr>
                  <a:latin typeface="Verdana" charset="0"/>
                  <a:ea typeface="MS PGothic" charset="0"/>
                  <a:cs typeface="MS PGothic" charset="0"/>
                </a:defRPr>
              </a:lvl5pPr>
              <a:lvl6pPr marL="2514600" indent="-228600" eaLnBrk="0" fontAlgn="base" hangingPunct="0">
                <a:spcBef>
                  <a:spcPct val="0"/>
                </a:spcBef>
                <a:spcAft>
                  <a:spcPct val="0"/>
                </a:spcAft>
                <a:defRPr>
                  <a:latin typeface="Verdana" charset="0"/>
                  <a:ea typeface="MS PGothic" charset="0"/>
                  <a:cs typeface="MS PGothic" charset="0"/>
                </a:defRPr>
              </a:lvl6pPr>
              <a:lvl7pPr marL="2971800" indent="-228600" eaLnBrk="0" fontAlgn="base" hangingPunct="0">
                <a:spcBef>
                  <a:spcPct val="0"/>
                </a:spcBef>
                <a:spcAft>
                  <a:spcPct val="0"/>
                </a:spcAft>
                <a:defRPr>
                  <a:latin typeface="Verdana" charset="0"/>
                  <a:ea typeface="MS PGothic" charset="0"/>
                  <a:cs typeface="MS PGothic" charset="0"/>
                </a:defRPr>
              </a:lvl7pPr>
              <a:lvl8pPr marL="3429000" indent="-228600" eaLnBrk="0" fontAlgn="base" hangingPunct="0">
                <a:spcBef>
                  <a:spcPct val="0"/>
                </a:spcBef>
                <a:spcAft>
                  <a:spcPct val="0"/>
                </a:spcAft>
                <a:defRPr>
                  <a:latin typeface="Verdana" charset="0"/>
                  <a:ea typeface="MS PGothic" charset="0"/>
                  <a:cs typeface="MS PGothic" charset="0"/>
                </a:defRPr>
              </a:lvl8pPr>
              <a:lvl9pPr marL="3886200" indent="-228600" eaLnBrk="0" fontAlgn="base" hangingPunct="0">
                <a:spcBef>
                  <a:spcPct val="0"/>
                </a:spcBef>
                <a:spcAft>
                  <a:spcPct val="0"/>
                </a:spcAft>
                <a:defRPr>
                  <a:latin typeface="Verdana" charset="0"/>
                  <a:ea typeface="MS PGothic" charset="0"/>
                  <a:cs typeface="MS PGothic" charset="0"/>
                </a:defRPr>
              </a:lvl9pPr>
            </a:lstStyle>
            <a:p>
              <a:r>
                <a:rPr lang="en-GB" sz="1600" dirty="0"/>
                <a:t>Certified Time Steering and Monitoring</a:t>
              </a:r>
              <a:endParaRPr lang="en-US" sz="1600" dirty="0"/>
            </a:p>
          </p:txBody>
        </p:sp>
        <p:sp>
          <p:nvSpPr>
            <p:cNvPr id="6" name="TextBox 5">
              <a:extLst>
                <a:ext uri="{FF2B5EF4-FFF2-40B4-BE49-F238E27FC236}">
                  <a16:creationId xmlns:a16="http://schemas.microsoft.com/office/drawing/2014/main" id="{006BCCF9-FE70-460E-A4C0-E532C414B226}"/>
                </a:ext>
              </a:extLst>
            </p:cNvPr>
            <p:cNvSpPr txBox="1">
              <a:spLocks noChangeArrowheads="1"/>
            </p:cNvSpPr>
            <p:nvPr/>
          </p:nvSpPr>
          <p:spPr bwMode="auto">
            <a:xfrm>
              <a:off x="2608055" y="1330829"/>
              <a:ext cx="6069905" cy="1113506"/>
            </a:xfrm>
            <a:prstGeom prst="rect">
              <a:avLst/>
            </a:prstGeom>
            <a:solidFill>
              <a:schemeClr val="bg1"/>
            </a:solidFill>
            <a:ln>
              <a:solidFill>
                <a:schemeClr val="accent1"/>
              </a:solidFill>
            </a:ln>
          </p:spPr>
          <p:txBody>
            <a:bodyPr anchor="ctr"/>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83236" indent="-83236">
                <a:spcAft>
                  <a:spcPts val="92"/>
                </a:spcAft>
              </a:pPr>
              <a:r>
                <a:rPr lang="en-GB" sz="1800" dirty="0">
                  <a:solidFill>
                    <a:srgbClr val="3F3F3F"/>
                  </a:solidFill>
                  <a:latin typeface="Calibri" panose="020F0502020204030204" pitchFamily="34" charset="0"/>
                  <a:ea typeface="SimSun" panose="02010600030101010101" pitchFamily="2" charset="-122"/>
                  <a:cs typeface="Times New Roman" panose="02020603050405020304" pitchFamily="18" charset="0"/>
                </a:rPr>
                <a:t>Improve the stability of oscillators slaved to Galileo by real-time correction streaming</a:t>
              </a:r>
              <a:endParaRPr lang="en-GB" sz="1100" dirty="0">
                <a:solidFill>
                  <a:srgbClr val="3F3F3F"/>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7" name="Triangle 21">
              <a:extLst>
                <a:ext uri="{FF2B5EF4-FFF2-40B4-BE49-F238E27FC236}">
                  <a16:creationId xmlns:a16="http://schemas.microsoft.com/office/drawing/2014/main" id="{985D7526-E93A-43D0-93C1-AE47052BFF3F}"/>
                </a:ext>
              </a:extLst>
            </p:cNvPr>
            <p:cNvSpPr/>
            <p:nvPr/>
          </p:nvSpPr>
          <p:spPr bwMode="auto">
            <a:xfrm rot="5400000">
              <a:off x="1931525" y="1814185"/>
              <a:ext cx="997118" cy="119784"/>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err="1">
                <a:solidFill>
                  <a:srgbClr val="000000"/>
                </a:solidFill>
              </a:endParaRPr>
            </a:p>
          </p:txBody>
        </p:sp>
        <p:sp>
          <p:nvSpPr>
            <p:cNvPr id="8" name="Triangle 21">
              <a:extLst>
                <a:ext uri="{FF2B5EF4-FFF2-40B4-BE49-F238E27FC236}">
                  <a16:creationId xmlns:a16="http://schemas.microsoft.com/office/drawing/2014/main" id="{5F31379D-F5DF-4188-BD6F-45F4560D9E98}"/>
                </a:ext>
              </a:extLst>
            </p:cNvPr>
            <p:cNvSpPr/>
            <p:nvPr/>
          </p:nvSpPr>
          <p:spPr bwMode="auto">
            <a:xfrm rot="10800000">
              <a:off x="1244837" y="2622021"/>
              <a:ext cx="6487553" cy="362350"/>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a:solidFill>
                  <a:srgbClr val="000000"/>
                </a:solidFill>
              </a:endParaRPr>
            </a:p>
          </p:txBody>
        </p:sp>
        <p:sp>
          <p:nvSpPr>
            <p:cNvPr id="9" name="TextBox 8">
              <a:extLst>
                <a:ext uri="{FF2B5EF4-FFF2-40B4-BE49-F238E27FC236}">
                  <a16:creationId xmlns:a16="http://schemas.microsoft.com/office/drawing/2014/main" id="{6ADC0626-8C07-45FA-B5E2-32E7AF13FDCD}"/>
                </a:ext>
              </a:extLst>
            </p:cNvPr>
            <p:cNvSpPr txBox="1"/>
            <p:nvPr/>
          </p:nvSpPr>
          <p:spPr>
            <a:xfrm>
              <a:off x="3595198" y="2636131"/>
              <a:ext cx="1786836" cy="334131"/>
            </a:xfrm>
            <a:prstGeom prst="rect">
              <a:avLst/>
            </a:prstGeom>
            <a:noFill/>
          </p:spPr>
          <p:txBody>
            <a:bodyPr wrap="none" rtlCol="0" anchor="ctr">
              <a:spAutoFit/>
            </a:bodyPr>
            <a:lstStyle/>
            <a:p>
              <a:pPr algn="ctr"/>
              <a:r>
                <a:rPr lang="en-US" sz="1600" b="1" dirty="0">
                  <a:solidFill>
                    <a:schemeClr val="bg1"/>
                  </a:solidFill>
                  <a:latin typeface="Calibri" panose="020F0502020204030204" pitchFamily="34" charset="0"/>
                </a:rPr>
                <a:t>Key Functionalities</a:t>
              </a:r>
            </a:p>
          </p:txBody>
        </p:sp>
        <p:sp>
          <p:nvSpPr>
            <p:cNvPr id="10" name="TextBox 9">
              <a:extLst>
                <a:ext uri="{FF2B5EF4-FFF2-40B4-BE49-F238E27FC236}">
                  <a16:creationId xmlns:a16="http://schemas.microsoft.com/office/drawing/2014/main" id="{469E793D-C16F-4A9D-8184-DF07EE594CB4}"/>
                </a:ext>
              </a:extLst>
            </p:cNvPr>
            <p:cNvSpPr txBox="1">
              <a:spLocks noChangeArrowheads="1"/>
            </p:cNvSpPr>
            <p:nvPr/>
          </p:nvSpPr>
          <p:spPr bwMode="auto">
            <a:xfrm>
              <a:off x="328692" y="3374649"/>
              <a:ext cx="2714744" cy="2600005"/>
            </a:xfrm>
            <a:prstGeom prst="rect">
              <a:avLst/>
            </a:prstGeom>
            <a:solidFill>
              <a:schemeClr val="bg1"/>
            </a:solidFill>
            <a:ln>
              <a:solidFill>
                <a:schemeClr val="accent1"/>
              </a:solidFill>
            </a:ln>
          </p:spPr>
          <p:txBody>
            <a:bodyPr anchor="t"/>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158265" indent="-158265" algn="just">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Collecting real-time GNSS observations in RTCM streams from both the UT and TRF</a:t>
              </a:r>
            </a:p>
            <a:p>
              <a:pPr marL="158265" indent="-158265" algn="just">
                <a:buFont typeface="Arial" panose="020B0604020202020204" pitchFamily="34" charset="0"/>
                <a:buChar char="•"/>
              </a:pPr>
              <a:r>
                <a:rPr lang="en-GB" sz="923" dirty="0">
                  <a:solidFill>
                    <a:srgbClr val="3F3F3F"/>
                  </a:solidFill>
                  <a:latin typeface="Calibri" panose="020F0502020204030204" pitchFamily="34" charset="0"/>
                  <a:ea typeface="SimSun" panose="02010600030101010101" pitchFamily="2" charset="-122"/>
                  <a:cs typeface="Times New Roman" panose="02020603050405020304" pitchFamily="18" charset="0"/>
                </a:rPr>
                <a:t>Calculating, in real time, the time difference between the user clock and the TRF reference time </a:t>
              </a:r>
            </a:p>
            <a:p>
              <a:pPr marL="158265" indent="-158265" algn="just">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Distributing the real-time oscillator steering data in RTCM streams to the UT </a:t>
              </a:r>
            </a:p>
            <a:p>
              <a:pPr marL="158265" indent="-158265" algn="just">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Generating functional flags about the operational status of the TSG, UT, and the internet link between TSG and UT and distributing them to the SDH </a:t>
              </a:r>
            </a:p>
            <a:p>
              <a:pPr marL="158265" indent="-158265" algn="just">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Generating functional flags about the availability of the real-time streams from both the UT and TRF and distributing them to the SDH </a:t>
              </a:r>
            </a:p>
            <a:p>
              <a:pPr marL="158265" indent="-158265" algn="just">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Calculating the latency of TSG output, the real-time oscillator steering data, with respect to the received real-time GNSS data from the UT and distributing these data to the SDH </a:t>
              </a:r>
            </a:p>
          </p:txBody>
        </p:sp>
        <p:sp>
          <p:nvSpPr>
            <p:cNvPr id="11" name="Rectangle 10">
              <a:extLst>
                <a:ext uri="{FF2B5EF4-FFF2-40B4-BE49-F238E27FC236}">
                  <a16:creationId xmlns:a16="http://schemas.microsoft.com/office/drawing/2014/main" id="{F6BD81B9-AF9C-4244-BE68-B0CD724A45AB}"/>
                </a:ext>
              </a:extLst>
            </p:cNvPr>
            <p:cNvSpPr/>
            <p:nvPr/>
          </p:nvSpPr>
          <p:spPr bwMode="auto">
            <a:xfrm>
              <a:off x="317617" y="3020189"/>
              <a:ext cx="2738164" cy="319014"/>
            </a:xfrm>
            <a:prstGeom prst="rect">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r>
                <a:rPr lang="en-US" sz="1400" dirty="0">
                  <a:solidFill>
                    <a:schemeClr val="bg1"/>
                  </a:solidFill>
                </a:rPr>
                <a:t>Time Signal Generator (TSG)</a:t>
              </a:r>
            </a:p>
          </p:txBody>
        </p:sp>
        <p:sp>
          <p:nvSpPr>
            <p:cNvPr id="12" name="Rectangle 11">
              <a:extLst>
                <a:ext uri="{FF2B5EF4-FFF2-40B4-BE49-F238E27FC236}">
                  <a16:creationId xmlns:a16="http://schemas.microsoft.com/office/drawing/2014/main" id="{C08954C2-077D-4EE5-858B-99E9A5A8D5A8}"/>
                </a:ext>
              </a:extLst>
            </p:cNvPr>
            <p:cNvSpPr/>
            <p:nvPr/>
          </p:nvSpPr>
          <p:spPr bwMode="auto">
            <a:xfrm>
              <a:off x="3139580" y="3020189"/>
              <a:ext cx="2738164" cy="319014"/>
            </a:xfrm>
            <a:prstGeom prst="rect">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r>
                <a:rPr lang="en-US" sz="1400" dirty="0">
                  <a:solidFill>
                    <a:schemeClr val="bg1"/>
                  </a:solidFill>
                </a:rPr>
                <a:t>Service Data Handling (SDH</a:t>
              </a:r>
              <a:r>
                <a:rPr lang="en-US" sz="1108" dirty="0">
                  <a:solidFill>
                    <a:schemeClr val="bg1"/>
                  </a:solidFill>
                </a:rPr>
                <a:t>)</a:t>
              </a:r>
            </a:p>
          </p:txBody>
        </p:sp>
        <p:sp>
          <p:nvSpPr>
            <p:cNvPr id="13" name="Rectangle 12">
              <a:extLst>
                <a:ext uri="{FF2B5EF4-FFF2-40B4-BE49-F238E27FC236}">
                  <a16:creationId xmlns:a16="http://schemas.microsoft.com/office/drawing/2014/main" id="{1B857EB5-AFCB-419D-8E12-EDFD88DD8F83}"/>
                </a:ext>
              </a:extLst>
            </p:cNvPr>
            <p:cNvSpPr/>
            <p:nvPr/>
          </p:nvSpPr>
          <p:spPr bwMode="auto">
            <a:xfrm>
              <a:off x="5939796" y="3020189"/>
              <a:ext cx="2738164" cy="319014"/>
            </a:xfrm>
            <a:prstGeom prst="rect">
              <a:avLst/>
            </a:prstGeom>
            <a:solidFill>
              <a:schemeClr val="accent1"/>
            </a:solidFill>
            <a:ln w="6350" cap="flat" cmpd="sng" algn="ctr">
              <a:solidFill>
                <a:schemeClr val="tx1">
                  <a:lumMod val="75000"/>
                  <a:lumOff val="2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r>
                <a:rPr lang="en-US" sz="1400" dirty="0">
                  <a:solidFill>
                    <a:schemeClr val="bg1"/>
                  </a:solidFill>
                </a:rPr>
                <a:t>User Terminal (UT)</a:t>
              </a:r>
            </a:p>
          </p:txBody>
        </p:sp>
        <p:sp>
          <p:nvSpPr>
            <p:cNvPr id="14" name="TextBox 13">
              <a:extLst>
                <a:ext uri="{FF2B5EF4-FFF2-40B4-BE49-F238E27FC236}">
                  <a16:creationId xmlns:a16="http://schemas.microsoft.com/office/drawing/2014/main" id="{44060F1A-1E10-45F4-937C-50033C52F0E5}"/>
                </a:ext>
              </a:extLst>
            </p:cNvPr>
            <p:cNvSpPr txBox="1">
              <a:spLocks noChangeArrowheads="1"/>
            </p:cNvSpPr>
            <p:nvPr/>
          </p:nvSpPr>
          <p:spPr bwMode="auto">
            <a:xfrm>
              <a:off x="3139580" y="3377778"/>
              <a:ext cx="2714744" cy="2600005"/>
            </a:xfrm>
            <a:prstGeom prst="rect">
              <a:avLst/>
            </a:prstGeom>
            <a:solidFill>
              <a:schemeClr val="bg1"/>
            </a:solidFill>
            <a:ln>
              <a:solidFill>
                <a:schemeClr val="accent1"/>
              </a:solidFill>
            </a:ln>
          </p:spPr>
          <p:txBody>
            <a:bodyPr anchor="t"/>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158265" indent="-158265" algn="just">
                <a:lnSpc>
                  <a:spcPct val="115000"/>
                </a:lnSpc>
                <a:buFont typeface="Arial" panose="020B0604020202020204" pitchFamily="34" charset="0"/>
                <a:buChar char="•"/>
              </a:pPr>
              <a:r>
                <a:rPr lang="en-GB" sz="923" dirty="0">
                  <a:solidFill>
                    <a:srgbClr val="3F3F3F"/>
                  </a:solidFill>
                  <a:latin typeface="Calibri" panose="020F0502020204030204" pitchFamily="34" charset="0"/>
                  <a:ea typeface="SimSun" panose="02010600030101010101" pitchFamily="2" charset="-122"/>
                  <a:cs typeface="Times New Roman" panose="02020603050405020304" pitchFamily="18" charset="0"/>
                </a:rPr>
                <a:t>Distributing the user account status data to the TSG </a:t>
              </a:r>
            </a:p>
            <a:p>
              <a:pPr marL="158265" indent="-158265" algn="just">
                <a:lnSpc>
                  <a:spcPct val="115000"/>
                </a:lnSpc>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Collecting TSG and UT operational status data, the operational status of the link between the TSG and UT to save them in SPFDB </a:t>
              </a:r>
            </a:p>
            <a:p>
              <a:pPr marL="158265" indent="-158265" algn="just">
                <a:lnSpc>
                  <a:spcPct val="115000"/>
                </a:lnSpc>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Collecting the latency of the real-time oscillator steering data, the functional flags about the availability of the real-time streams from both the UT and TRF and arranging them in ascii files to save in the SPFDB. These files will later be uploaded to the SMF to produce the KPIs: NTRIP outage and oscillator steering data latency. </a:t>
              </a:r>
            </a:p>
          </p:txBody>
        </p:sp>
        <p:sp>
          <p:nvSpPr>
            <p:cNvPr id="15" name="TextBox 14">
              <a:extLst>
                <a:ext uri="{FF2B5EF4-FFF2-40B4-BE49-F238E27FC236}">
                  <a16:creationId xmlns:a16="http://schemas.microsoft.com/office/drawing/2014/main" id="{D2BE196E-C0DF-4A5A-9685-B544D29F980E}"/>
                </a:ext>
              </a:extLst>
            </p:cNvPr>
            <p:cNvSpPr txBox="1">
              <a:spLocks noChangeArrowheads="1"/>
            </p:cNvSpPr>
            <p:nvPr/>
          </p:nvSpPr>
          <p:spPr bwMode="auto">
            <a:xfrm>
              <a:off x="5956224" y="3374649"/>
              <a:ext cx="2714744" cy="2600005"/>
            </a:xfrm>
            <a:prstGeom prst="rect">
              <a:avLst/>
            </a:prstGeom>
            <a:solidFill>
              <a:schemeClr val="bg1"/>
            </a:solidFill>
            <a:ln>
              <a:solidFill>
                <a:schemeClr val="accent1"/>
              </a:solidFill>
            </a:ln>
          </p:spPr>
          <p:txBody>
            <a:bodyPr anchor="t"/>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158265" lvl="1" indent="-158265" algn="just">
                <a:lnSpc>
                  <a:spcPct val="115000"/>
                </a:lnSpc>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Receiving GNSS signals </a:t>
              </a:r>
            </a:p>
            <a:p>
              <a:pPr marL="158265" lvl="1" indent="-158265" algn="just">
                <a:lnSpc>
                  <a:spcPct val="115000"/>
                </a:lnSpc>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Generating and distributing the real-time GNSS observations in RTCM streams to the TSG </a:t>
              </a:r>
            </a:p>
            <a:p>
              <a:pPr marL="158265" lvl="1" indent="-158265" algn="just">
                <a:lnSpc>
                  <a:spcPct val="115000"/>
                </a:lnSpc>
                <a:buFont typeface="Arial" panose="020B0604020202020204" pitchFamily="34" charset="0"/>
                <a:buChar char="•"/>
              </a:pPr>
              <a:r>
                <a:rPr lang="en-GB" sz="923" dirty="0">
                  <a:solidFill>
                    <a:srgbClr val="3F3F3F"/>
                  </a:solidFill>
                  <a:latin typeface="Calibri" panose="020F0502020204030204" pitchFamily="34" charset="0"/>
                  <a:ea typeface="SimSun" panose="02010600030101010101" pitchFamily="2" charset="-122"/>
                  <a:cs typeface="Times New Roman" panose="02020603050405020304" pitchFamily="18" charset="0"/>
                </a:rPr>
                <a:t>Collecting the real-time oscillator steering data in RTCM streams from the TSG </a:t>
              </a:r>
            </a:p>
            <a:p>
              <a:pPr marL="158265" lvl="1" indent="-158265" algn="just">
                <a:lnSpc>
                  <a:spcPct val="115000"/>
                </a:lnSpc>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Producing steering corrections, based on Proportional-Integral-Derivative algorithm, from the real- time oscillator steering data received from the TSG, in order to discipline the user oscillator </a:t>
              </a:r>
            </a:p>
            <a:p>
              <a:pPr marL="158265" lvl="1" indent="-158265" algn="just">
                <a:lnSpc>
                  <a:spcPct val="115000"/>
                </a:lnSpc>
                <a:buFont typeface="Arial" panose="020B0604020202020204" pitchFamily="34" charset="0"/>
                <a:buChar char="•"/>
              </a:pPr>
              <a:r>
                <a:rPr lang="en-GB" sz="923"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Generating the applied historical steering parameters (i.e. oscillator control voltage) file and distributing it to the SDH </a:t>
              </a:r>
            </a:p>
          </p:txBody>
        </p:sp>
      </p:grpSp>
      <p:sp>
        <p:nvSpPr>
          <p:cNvPr id="16" name="Oval 15">
            <a:extLst>
              <a:ext uri="{FF2B5EF4-FFF2-40B4-BE49-F238E27FC236}">
                <a16:creationId xmlns:a16="http://schemas.microsoft.com/office/drawing/2014/main" id="{F052E513-94A7-4BEE-B7D5-1D2FB2BB7485}"/>
              </a:ext>
            </a:extLst>
          </p:cNvPr>
          <p:cNvSpPr/>
          <p:nvPr/>
        </p:nvSpPr>
        <p:spPr bwMode="auto">
          <a:xfrm>
            <a:off x="85991" y="1877435"/>
            <a:ext cx="584060" cy="324954"/>
          </a:xfrm>
          <a:prstGeom prst="ellipse">
            <a:avLst/>
          </a:prstGeom>
          <a:solidFill>
            <a:schemeClr val="accent2"/>
          </a:solidFill>
          <a:ln w="6350" cap="flat" cmpd="sng" algn="ctr">
            <a:noFill/>
            <a:prstDash val="solid"/>
            <a:round/>
            <a:headEnd type="none" w="med" len="med"/>
            <a:tailEnd type="none" w="med" len="med"/>
          </a:ln>
          <a:effectLst/>
        </p:spPr>
        <p:txBody>
          <a:bodyPr wrap="none" lIns="0" tIns="0" rIns="0" bIns="0" anchor="ctr"/>
          <a:lstStyle/>
          <a:p>
            <a:pPr algn="ctr">
              <a:defRPr/>
            </a:pP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AO</a:t>
            </a:r>
            <a:r>
              <a:rPr lang="en-GB" sz="1600" b="1" dirty="0">
                <a:solidFill>
                  <a:schemeClr val="bg1"/>
                </a:solidFill>
                <a:latin typeface="Calibri" panose="020F0502020204030204" pitchFamily="34" charset="0"/>
                <a:ea typeface="SimSun" panose="02010600030101010101" pitchFamily="2" charset="-122"/>
              </a:rPr>
              <a:t>#</a:t>
            </a: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3</a:t>
            </a:r>
            <a:endParaRPr lang="en-US" sz="1600" b="1" dirty="0">
              <a:solidFill>
                <a:schemeClr val="bg1"/>
              </a:solidFill>
              <a:latin typeface="Calibri" charset="0"/>
              <a:ea typeface="Calibri" charset="0"/>
              <a:cs typeface="Calibri" charset="0"/>
            </a:endParaRPr>
          </a:p>
        </p:txBody>
      </p:sp>
      <p:pic>
        <p:nvPicPr>
          <p:cNvPr id="17" name="Audio 16">
            <a:hlinkClick r:id="" action="ppaction://media"/>
            <a:extLst>
              <a:ext uri="{FF2B5EF4-FFF2-40B4-BE49-F238E27FC236}">
                <a16:creationId xmlns:a16="http://schemas.microsoft.com/office/drawing/2014/main" id="{299CB54B-045F-43DA-BEE1-8B431FE8E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58415919"/>
      </p:ext>
    </p:extLst>
  </p:cSld>
  <p:clrMapOvr>
    <a:masterClrMapping/>
  </p:clrMapOvr>
  <mc:AlternateContent xmlns:mc="http://schemas.openxmlformats.org/markup-compatibility/2006" xmlns:p14="http://schemas.microsoft.com/office/powerpoint/2010/main">
    <mc:Choice Requires="p14">
      <p:transition spd="slow" p14:dur="2000" advTm="59199"/>
    </mc:Choice>
    <mc:Fallback xmlns="">
      <p:transition spd="slow" advTm="59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70AB41-445A-442F-8732-7E30159D3266}"/>
              </a:ext>
            </a:extLst>
          </p:cNvPr>
          <p:cNvSpPr>
            <a:spLocks noGrp="1"/>
          </p:cNvSpPr>
          <p:nvPr>
            <p:ph sz="quarter" idx="10"/>
          </p:nvPr>
        </p:nvSpPr>
        <p:spPr/>
        <p:txBody>
          <a:bodyPr/>
          <a:lstStyle/>
          <a:p>
            <a:r>
              <a:rPr lang="en-US" sz="3200" dirty="0"/>
              <a:t>Galileo T&amp;S </a:t>
            </a:r>
            <a:r>
              <a:rPr lang="en-GB" sz="3200" dirty="0"/>
              <a:t>AO#4 “</a:t>
            </a:r>
            <a:r>
              <a:rPr lang="en-US" sz="3200" dirty="0"/>
              <a:t>Robust Accurate Time” description</a:t>
            </a:r>
            <a:endParaRPr lang="en-150" sz="3200" dirty="0"/>
          </a:p>
        </p:txBody>
      </p:sp>
      <p:grpSp>
        <p:nvGrpSpPr>
          <p:cNvPr id="4" name="Group 3">
            <a:extLst>
              <a:ext uri="{FF2B5EF4-FFF2-40B4-BE49-F238E27FC236}">
                <a16:creationId xmlns:a16="http://schemas.microsoft.com/office/drawing/2014/main" id="{130E1120-97FF-4930-BC51-2AE357323A5E}"/>
              </a:ext>
            </a:extLst>
          </p:cNvPr>
          <p:cNvGrpSpPr/>
          <p:nvPr/>
        </p:nvGrpSpPr>
        <p:grpSpPr>
          <a:xfrm>
            <a:off x="233917" y="1711849"/>
            <a:ext cx="8444044" cy="5071723"/>
            <a:chOff x="334011" y="1330829"/>
            <a:chExt cx="8343949" cy="4201482"/>
          </a:xfrm>
        </p:grpSpPr>
        <p:sp>
          <p:nvSpPr>
            <p:cNvPr id="5" name="TextBox 8">
              <a:extLst>
                <a:ext uri="{FF2B5EF4-FFF2-40B4-BE49-F238E27FC236}">
                  <a16:creationId xmlns:a16="http://schemas.microsoft.com/office/drawing/2014/main" id="{42213D6F-6A73-4E58-960D-131EC03DE6B5}"/>
                </a:ext>
              </a:extLst>
            </p:cNvPr>
            <p:cNvSpPr txBox="1">
              <a:spLocks noChangeArrowheads="1"/>
            </p:cNvSpPr>
            <p:nvPr/>
          </p:nvSpPr>
          <p:spPr bwMode="auto">
            <a:xfrm>
              <a:off x="334011" y="1330829"/>
              <a:ext cx="1904882" cy="1113506"/>
            </a:xfrm>
            <a:prstGeom prst="rect">
              <a:avLst/>
            </a:prstGeom>
            <a:solidFill>
              <a:schemeClr val="accent1"/>
            </a:solidFill>
            <a:ln w="9525">
              <a:noFill/>
              <a:miter lim="800000"/>
              <a:headEnd/>
              <a:tailEnd/>
            </a:ln>
          </p:spPr>
          <p:txBody>
            <a:bodyPr anchor="ctr"/>
            <a:lstStyle>
              <a:defPPr>
                <a:defRPr lang="en-US"/>
              </a:defPPr>
              <a:lvl1pPr algn="ctr" eaLnBrk="1" hangingPunct="1">
                <a:defRPr sz="1200">
                  <a:solidFill>
                    <a:schemeClr val="bg1"/>
                  </a:solidFill>
                  <a:latin typeface="Calibri" charset="0"/>
                  <a:ea typeface="Calibri" charset="0"/>
                  <a:cs typeface="Calibri" charset="0"/>
                </a:defRPr>
              </a:lvl1pPr>
              <a:lvl2pPr marL="742950" indent="-285750">
                <a:defRPr>
                  <a:latin typeface="Verdana" charset="0"/>
                  <a:ea typeface="MS PGothic" charset="0"/>
                  <a:cs typeface="MS PGothic" charset="0"/>
                </a:defRPr>
              </a:lvl2pPr>
              <a:lvl3pPr marL="1143000" indent="-228600">
                <a:defRPr>
                  <a:latin typeface="Verdana" charset="0"/>
                  <a:ea typeface="MS PGothic" charset="0"/>
                  <a:cs typeface="MS PGothic" charset="0"/>
                </a:defRPr>
              </a:lvl3pPr>
              <a:lvl4pPr marL="1600200" indent="-228600">
                <a:defRPr>
                  <a:latin typeface="Verdana" charset="0"/>
                  <a:ea typeface="MS PGothic" charset="0"/>
                  <a:cs typeface="MS PGothic" charset="0"/>
                </a:defRPr>
              </a:lvl4pPr>
              <a:lvl5pPr marL="2057400" indent="-228600">
                <a:defRPr>
                  <a:latin typeface="Verdana" charset="0"/>
                  <a:ea typeface="MS PGothic" charset="0"/>
                  <a:cs typeface="MS PGothic" charset="0"/>
                </a:defRPr>
              </a:lvl5pPr>
              <a:lvl6pPr marL="2514600" indent="-228600" eaLnBrk="0" fontAlgn="base" hangingPunct="0">
                <a:spcBef>
                  <a:spcPct val="0"/>
                </a:spcBef>
                <a:spcAft>
                  <a:spcPct val="0"/>
                </a:spcAft>
                <a:defRPr>
                  <a:latin typeface="Verdana" charset="0"/>
                  <a:ea typeface="MS PGothic" charset="0"/>
                  <a:cs typeface="MS PGothic" charset="0"/>
                </a:defRPr>
              </a:lvl6pPr>
              <a:lvl7pPr marL="2971800" indent="-228600" eaLnBrk="0" fontAlgn="base" hangingPunct="0">
                <a:spcBef>
                  <a:spcPct val="0"/>
                </a:spcBef>
                <a:spcAft>
                  <a:spcPct val="0"/>
                </a:spcAft>
                <a:defRPr>
                  <a:latin typeface="Verdana" charset="0"/>
                  <a:ea typeface="MS PGothic" charset="0"/>
                  <a:cs typeface="MS PGothic" charset="0"/>
                </a:defRPr>
              </a:lvl7pPr>
              <a:lvl8pPr marL="3429000" indent="-228600" eaLnBrk="0" fontAlgn="base" hangingPunct="0">
                <a:spcBef>
                  <a:spcPct val="0"/>
                </a:spcBef>
                <a:spcAft>
                  <a:spcPct val="0"/>
                </a:spcAft>
                <a:defRPr>
                  <a:latin typeface="Verdana" charset="0"/>
                  <a:ea typeface="MS PGothic" charset="0"/>
                  <a:cs typeface="MS PGothic" charset="0"/>
                </a:defRPr>
              </a:lvl8pPr>
              <a:lvl9pPr marL="3886200" indent="-228600" eaLnBrk="0" fontAlgn="base" hangingPunct="0">
                <a:spcBef>
                  <a:spcPct val="0"/>
                </a:spcBef>
                <a:spcAft>
                  <a:spcPct val="0"/>
                </a:spcAft>
                <a:defRPr>
                  <a:latin typeface="Verdana" charset="0"/>
                  <a:ea typeface="MS PGothic" charset="0"/>
                  <a:cs typeface="MS PGothic" charset="0"/>
                </a:defRPr>
              </a:lvl9pPr>
            </a:lstStyle>
            <a:p>
              <a:r>
                <a:rPr lang="en-GB" sz="1600" dirty="0"/>
                <a:t>Robust Accurate Time</a:t>
              </a:r>
              <a:endParaRPr lang="en-US" sz="1600" dirty="0"/>
            </a:p>
          </p:txBody>
        </p:sp>
        <p:sp>
          <p:nvSpPr>
            <p:cNvPr id="6" name="TextBox 5">
              <a:extLst>
                <a:ext uri="{FF2B5EF4-FFF2-40B4-BE49-F238E27FC236}">
                  <a16:creationId xmlns:a16="http://schemas.microsoft.com/office/drawing/2014/main" id="{A52122A6-A6AA-4AA3-B49E-62D434D565F6}"/>
                </a:ext>
              </a:extLst>
            </p:cNvPr>
            <p:cNvSpPr txBox="1">
              <a:spLocks noChangeArrowheads="1"/>
            </p:cNvSpPr>
            <p:nvPr/>
          </p:nvSpPr>
          <p:spPr bwMode="auto">
            <a:xfrm>
              <a:off x="378021" y="3038323"/>
              <a:ext cx="8299938" cy="2493988"/>
            </a:xfrm>
            <a:prstGeom prst="rect">
              <a:avLst/>
            </a:prstGeom>
            <a:solidFill>
              <a:schemeClr val="bg1"/>
            </a:solidFill>
            <a:ln>
              <a:solidFill>
                <a:schemeClr val="accent1"/>
              </a:solidFill>
            </a:ln>
          </p:spPr>
          <p:txBody>
            <a:bodyPr anchor="t"/>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158265" indent="-158265">
                <a:buFont typeface="Arial" panose="020B0604020202020204" pitchFamily="34" charset="0"/>
                <a:buChar char="•"/>
              </a:pPr>
              <a:r>
                <a:rPr lang="en-GB" sz="1200" dirty="0">
                  <a:latin typeface="+mn-lt"/>
                </a:rPr>
                <a:t>Performance</a:t>
              </a:r>
              <a:r>
                <a:rPr lang="en-GB" sz="1200" b="0" dirty="0">
                  <a:latin typeface="+mn-lt"/>
                </a:rPr>
                <a:t>: the main functional mission of AO#4 is to be able to synchronise a network of atomic clocks up to thousands km apart using GNSS (e.g. namely GALILEO and GPS) with accuracy up to 2-5ns and stability up to 1e-14 (Allan Deviation evaluated at 24h) </a:t>
              </a:r>
            </a:p>
            <a:p>
              <a:pPr marL="158265" indent="-158265">
                <a:buFont typeface="Arial" panose="020B0604020202020204" pitchFamily="34" charset="0"/>
                <a:buChar char="•"/>
              </a:pPr>
              <a:r>
                <a:rPr lang="en-GB" sz="1200" dirty="0">
                  <a:latin typeface="+mn-lt"/>
                </a:rPr>
                <a:t>Availability and robustness</a:t>
              </a:r>
              <a:r>
                <a:rPr lang="en-GB" sz="1200" b="0" dirty="0">
                  <a:latin typeface="+mn-lt"/>
                </a:rPr>
                <a:t>: to be able to deliver high level of availability providing resilience to ground communication failures and to GNSS signals impairments (interruption/degradation of satellite systems, local jamming and local spoofing) </a:t>
              </a:r>
            </a:p>
            <a:p>
              <a:pPr marL="158265" indent="-158265">
                <a:buFont typeface="Arial" panose="020B0604020202020204" pitchFamily="34" charset="0"/>
                <a:buChar char="•"/>
              </a:pPr>
              <a:r>
                <a:rPr lang="en-GB" sz="1200" dirty="0">
                  <a:latin typeface="+mn-lt"/>
                </a:rPr>
                <a:t>Scalability </a:t>
              </a:r>
              <a:r>
                <a:rPr lang="en-GB" sz="1200" b="0" dirty="0">
                  <a:latin typeface="+mn-lt"/>
                </a:rPr>
                <a:t>to, e.g.: number of nodes, geographical coverage, network reconfiguration, clock performance at each node, etc.</a:t>
              </a:r>
            </a:p>
            <a:p>
              <a:pPr marL="158265" indent="-158265">
                <a:buFont typeface="Arial" panose="020B0604020202020204" pitchFamily="34" charset="0"/>
                <a:buChar char="•"/>
              </a:pPr>
              <a:r>
                <a:rPr lang="en-GB" sz="1200" dirty="0">
                  <a:latin typeface="+mn-lt"/>
                </a:rPr>
                <a:t>Maintainability</a:t>
              </a:r>
              <a:r>
                <a:rPr lang="en-GB" sz="1200" b="0" dirty="0">
                  <a:latin typeface="+mn-lt"/>
                </a:rPr>
                <a:t>: thanks to the scalability feature it is quite easy to move out one node for maintenance </a:t>
              </a:r>
            </a:p>
            <a:p>
              <a:pPr marL="158265" indent="-158265">
                <a:buFont typeface="Arial" panose="020B0604020202020204" pitchFamily="34" charset="0"/>
                <a:buChar char="•"/>
              </a:pPr>
              <a:r>
                <a:rPr lang="en-GB" sz="1200" dirty="0">
                  <a:latin typeface="+mn-lt"/>
                </a:rPr>
                <a:t>Security</a:t>
              </a:r>
              <a:r>
                <a:rPr lang="en-GB" sz="1200" b="0" dirty="0">
                  <a:latin typeface="+mn-lt"/>
                </a:rPr>
                <a:t>: AO#4  offers a multi-layer approach to authentication, integrity and confidentiality. All layers are implemented through different asymmetric crypto certificates. All communications are point to point and each point-to-point link takes place on a dedicated virtual network, all data transmitted is signed using a certification authority kept internal to the system (all nodes of the network are manually pre-loaded with CA keys)</a:t>
              </a:r>
            </a:p>
            <a:p>
              <a:pPr marL="158265" indent="-158265">
                <a:buFont typeface="Arial" panose="020B0604020202020204" pitchFamily="34" charset="0"/>
                <a:buChar char="•"/>
              </a:pPr>
              <a:r>
                <a:rPr lang="en-GB" sz="1200" dirty="0">
                  <a:latin typeface="+mn-lt"/>
                </a:rPr>
                <a:t>Compatibility and Ease of Integration</a:t>
              </a:r>
              <a:r>
                <a:rPr lang="en-GB" sz="1200" b="0" dirty="0">
                  <a:latin typeface="+mn-lt"/>
                </a:rPr>
                <a:t>: AO#4 is designed not only for new systems or new installation but to be is easy integrated in already operational systems. It requires a GNSS antenna, a small rack (the “</a:t>
              </a:r>
              <a:r>
                <a:rPr lang="en-GB" sz="1200" b="0" dirty="0" err="1">
                  <a:latin typeface="+mn-lt"/>
                </a:rPr>
                <a:t>SynchroNet</a:t>
              </a:r>
              <a:r>
                <a:rPr lang="en-GB" sz="1200" b="0" dirty="0">
                  <a:latin typeface="+mn-lt"/>
                </a:rPr>
                <a:t>” Terminal) and a network connection with just two other nodes of the network. This means that AO#4 is able to overlay and adapt its logical infrastructure to existing ones. </a:t>
              </a:r>
            </a:p>
          </p:txBody>
        </p:sp>
        <p:sp>
          <p:nvSpPr>
            <p:cNvPr id="7" name="TextBox 6">
              <a:extLst>
                <a:ext uri="{FF2B5EF4-FFF2-40B4-BE49-F238E27FC236}">
                  <a16:creationId xmlns:a16="http://schemas.microsoft.com/office/drawing/2014/main" id="{85D7B9BB-3D09-44A8-8177-4752F6ED95CC}"/>
                </a:ext>
              </a:extLst>
            </p:cNvPr>
            <p:cNvSpPr txBox="1">
              <a:spLocks noChangeArrowheads="1"/>
            </p:cNvSpPr>
            <p:nvPr/>
          </p:nvSpPr>
          <p:spPr bwMode="auto">
            <a:xfrm>
              <a:off x="2608055" y="1330829"/>
              <a:ext cx="6069905" cy="1113506"/>
            </a:xfrm>
            <a:prstGeom prst="rect">
              <a:avLst/>
            </a:prstGeom>
            <a:solidFill>
              <a:schemeClr val="bg1"/>
            </a:solidFill>
            <a:ln>
              <a:solidFill>
                <a:schemeClr val="accent1"/>
              </a:solidFill>
            </a:ln>
          </p:spPr>
          <p:txBody>
            <a:bodyPr anchor="ctr"/>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algn="ctr">
                <a:spcAft>
                  <a:spcPts val="554"/>
                </a:spcAft>
              </a:pPr>
              <a:r>
                <a:rPr lang="en-GB" sz="1600" dirty="0">
                  <a:solidFill>
                    <a:srgbClr val="3F3F3F"/>
                  </a:solidFill>
                  <a:latin typeface="Calibri" panose="020F0502020204030204" pitchFamily="34" charset="0"/>
                  <a:ea typeface="SimSun" panose="02010600030101010101" pitchFamily="2" charset="-122"/>
                  <a:cs typeface="Times New Roman" panose="02020603050405020304" pitchFamily="18" charset="0"/>
                </a:rPr>
                <a:t>Offer robustness against GNSS signals and system failures and/or attacks like jamming or spoofing and robustness against failures or attacks to communication network</a:t>
              </a:r>
            </a:p>
          </p:txBody>
        </p:sp>
        <p:sp>
          <p:nvSpPr>
            <p:cNvPr id="8" name="Triangle 21">
              <a:extLst>
                <a:ext uri="{FF2B5EF4-FFF2-40B4-BE49-F238E27FC236}">
                  <a16:creationId xmlns:a16="http://schemas.microsoft.com/office/drawing/2014/main" id="{148B1719-3E04-4E21-A75E-54E409AE083B}"/>
                </a:ext>
              </a:extLst>
            </p:cNvPr>
            <p:cNvSpPr/>
            <p:nvPr/>
          </p:nvSpPr>
          <p:spPr bwMode="auto">
            <a:xfrm rot="5400000">
              <a:off x="1931525" y="1814185"/>
              <a:ext cx="997118" cy="119784"/>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err="1">
                <a:solidFill>
                  <a:srgbClr val="000000"/>
                </a:solidFill>
              </a:endParaRPr>
            </a:p>
          </p:txBody>
        </p:sp>
        <p:sp>
          <p:nvSpPr>
            <p:cNvPr id="9" name="Triangle 21">
              <a:extLst>
                <a:ext uri="{FF2B5EF4-FFF2-40B4-BE49-F238E27FC236}">
                  <a16:creationId xmlns:a16="http://schemas.microsoft.com/office/drawing/2014/main" id="{58F9F6A6-D3A2-4D59-B5AD-1C9DE89ABF13}"/>
                </a:ext>
              </a:extLst>
            </p:cNvPr>
            <p:cNvSpPr/>
            <p:nvPr/>
          </p:nvSpPr>
          <p:spPr bwMode="auto">
            <a:xfrm rot="10800000">
              <a:off x="1244837" y="2622021"/>
              <a:ext cx="6487553" cy="362350"/>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a:solidFill>
                  <a:srgbClr val="000000"/>
                </a:solidFill>
              </a:endParaRPr>
            </a:p>
          </p:txBody>
        </p:sp>
        <p:sp>
          <p:nvSpPr>
            <p:cNvPr id="10" name="TextBox 9">
              <a:extLst>
                <a:ext uri="{FF2B5EF4-FFF2-40B4-BE49-F238E27FC236}">
                  <a16:creationId xmlns:a16="http://schemas.microsoft.com/office/drawing/2014/main" id="{D171AAA4-ADA2-47EF-A042-F2FB1D020E96}"/>
                </a:ext>
              </a:extLst>
            </p:cNvPr>
            <p:cNvSpPr txBox="1"/>
            <p:nvPr/>
          </p:nvSpPr>
          <p:spPr>
            <a:xfrm>
              <a:off x="3605789" y="2638571"/>
              <a:ext cx="1765655" cy="329251"/>
            </a:xfrm>
            <a:prstGeom prst="rect">
              <a:avLst/>
            </a:prstGeom>
            <a:noFill/>
          </p:spPr>
          <p:txBody>
            <a:bodyPr wrap="none" rtlCol="0" anchor="ctr">
              <a:spAutoFit/>
            </a:bodyPr>
            <a:lstStyle/>
            <a:p>
              <a:pPr algn="ctr"/>
              <a:r>
                <a:rPr lang="en-US" sz="1600" b="1" dirty="0">
                  <a:solidFill>
                    <a:schemeClr val="bg1"/>
                  </a:solidFill>
                  <a:latin typeface="Calibri" panose="020F0502020204030204" pitchFamily="34" charset="0"/>
                </a:rPr>
                <a:t>Key Functionalities</a:t>
              </a:r>
            </a:p>
          </p:txBody>
        </p:sp>
      </p:grpSp>
      <p:sp>
        <p:nvSpPr>
          <p:cNvPr id="11" name="Oval 10">
            <a:extLst>
              <a:ext uri="{FF2B5EF4-FFF2-40B4-BE49-F238E27FC236}">
                <a16:creationId xmlns:a16="http://schemas.microsoft.com/office/drawing/2014/main" id="{971466DB-D052-4FD0-ADAE-0A508D8A274C}"/>
              </a:ext>
            </a:extLst>
          </p:cNvPr>
          <p:cNvSpPr/>
          <p:nvPr/>
        </p:nvSpPr>
        <p:spPr bwMode="auto">
          <a:xfrm>
            <a:off x="85991" y="1590358"/>
            <a:ext cx="520065" cy="291610"/>
          </a:xfrm>
          <a:prstGeom prst="ellipse">
            <a:avLst/>
          </a:prstGeom>
          <a:solidFill>
            <a:schemeClr val="accent2"/>
          </a:solidFill>
          <a:ln w="6350" cap="flat" cmpd="sng" algn="ctr">
            <a:noFill/>
            <a:prstDash val="solid"/>
            <a:round/>
            <a:headEnd type="none" w="med" len="med"/>
            <a:tailEnd type="none" w="med" len="med"/>
          </a:ln>
          <a:effectLst/>
        </p:spPr>
        <p:txBody>
          <a:bodyPr wrap="none" lIns="0" tIns="0" rIns="0" bIns="0" anchor="ctr"/>
          <a:lstStyle/>
          <a:p>
            <a:pPr algn="ctr">
              <a:defRPr/>
            </a:pP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AO</a:t>
            </a:r>
            <a:r>
              <a:rPr lang="en-GB" sz="1600" b="1" dirty="0">
                <a:solidFill>
                  <a:schemeClr val="bg1"/>
                </a:solidFill>
                <a:latin typeface="Calibri" panose="020F0502020204030204" pitchFamily="34" charset="0"/>
                <a:ea typeface="SimSun" panose="02010600030101010101" pitchFamily="2" charset="-122"/>
              </a:rPr>
              <a:t>#</a:t>
            </a: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4</a:t>
            </a:r>
            <a:endParaRPr lang="en-US" sz="1600" b="1" dirty="0">
              <a:solidFill>
                <a:schemeClr val="bg1"/>
              </a:solidFill>
              <a:latin typeface="Calibri" charset="0"/>
              <a:ea typeface="Calibri" charset="0"/>
              <a:cs typeface="Calibri" charset="0"/>
            </a:endParaRPr>
          </a:p>
        </p:txBody>
      </p:sp>
      <p:pic>
        <p:nvPicPr>
          <p:cNvPr id="13" name="Audio 12">
            <a:hlinkClick r:id="" action="ppaction://media"/>
            <a:extLst>
              <a:ext uri="{FF2B5EF4-FFF2-40B4-BE49-F238E27FC236}">
                <a16:creationId xmlns:a16="http://schemas.microsoft.com/office/drawing/2014/main" id="{B2D0BBF9-30B0-4D66-93D9-A6DCA0EF69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53612817"/>
      </p:ext>
    </p:extLst>
  </p:cSld>
  <p:clrMapOvr>
    <a:masterClrMapping/>
  </p:clrMapOvr>
  <mc:AlternateContent xmlns:mc="http://schemas.openxmlformats.org/markup-compatibility/2006" xmlns:p14="http://schemas.microsoft.com/office/powerpoint/2010/main">
    <mc:Choice Requires="p14">
      <p:transition spd="slow" p14:dur="2000" advTm="107019"/>
    </mc:Choice>
    <mc:Fallback xmlns="">
      <p:transition spd="slow" advTm="10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E66BD-D5E9-46B9-A744-2D2CEBEBC6D6}"/>
              </a:ext>
            </a:extLst>
          </p:cNvPr>
          <p:cNvSpPr>
            <a:spLocks noGrp="1"/>
          </p:cNvSpPr>
          <p:nvPr>
            <p:ph idx="1"/>
          </p:nvPr>
        </p:nvSpPr>
        <p:spPr/>
        <p:txBody>
          <a:bodyPr>
            <a:normAutofit fontScale="92500"/>
          </a:bodyPr>
          <a:lstStyle/>
          <a:p>
            <a:pPr marL="0" indent="0">
              <a:buNone/>
            </a:pPr>
            <a:r>
              <a:rPr lang="en-US" dirty="0"/>
              <a:t>A preliminary Costs Benefits analysis has been developed considering different scenarios with the following options:</a:t>
            </a:r>
          </a:p>
          <a:p>
            <a:pPr lvl="1"/>
            <a:r>
              <a:rPr lang="en-US" dirty="0"/>
              <a:t>Two AOs provided</a:t>
            </a:r>
          </a:p>
          <a:p>
            <a:pPr lvl="1"/>
            <a:r>
              <a:rPr lang="en-US" dirty="0"/>
              <a:t>Four AOs provided </a:t>
            </a:r>
          </a:p>
          <a:p>
            <a:pPr lvl="1"/>
            <a:r>
              <a:rPr lang="en-US" dirty="0"/>
              <a:t>Galileo Open Service</a:t>
            </a:r>
          </a:p>
          <a:p>
            <a:pPr lvl="1"/>
            <a:r>
              <a:rPr lang="en-US" dirty="0"/>
              <a:t>Galileo Authenticated Services</a:t>
            </a:r>
          </a:p>
          <a:p>
            <a:pPr lvl="1"/>
            <a:r>
              <a:rPr lang="en-US" dirty="0"/>
              <a:t>Free to users</a:t>
            </a:r>
          </a:p>
          <a:p>
            <a:pPr marL="457200" lvl="1" indent="0">
              <a:buNone/>
            </a:pPr>
            <a:endParaRPr lang="en-US" dirty="0"/>
          </a:p>
          <a:p>
            <a:pPr lvl="1"/>
            <a:endParaRPr lang="en-US" dirty="0"/>
          </a:p>
          <a:p>
            <a:pPr lvl="1"/>
            <a:endParaRPr lang="en-US" dirty="0"/>
          </a:p>
          <a:p>
            <a:pPr marL="0" indent="0">
              <a:buNone/>
            </a:pPr>
            <a:endParaRPr lang="en-150" dirty="0"/>
          </a:p>
        </p:txBody>
      </p:sp>
      <p:sp>
        <p:nvSpPr>
          <p:cNvPr id="3" name="Content Placeholder 2">
            <a:extLst>
              <a:ext uri="{FF2B5EF4-FFF2-40B4-BE49-F238E27FC236}">
                <a16:creationId xmlns:a16="http://schemas.microsoft.com/office/drawing/2014/main" id="{86F9681B-96C9-46A8-A684-46C9C0C88B89}"/>
              </a:ext>
            </a:extLst>
          </p:cNvPr>
          <p:cNvSpPr>
            <a:spLocks noGrp="1"/>
          </p:cNvSpPr>
          <p:nvPr>
            <p:ph sz="quarter" idx="10"/>
          </p:nvPr>
        </p:nvSpPr>
        <p:spPr/>
        <p:txBody>
          <a:bodyPr/>
          <a:lstStyle/>
          <a:p>
            <a:r>
              <a:rPr lang="en-GB" sz="3600" dirty="0"/>
              <a:t>A preliminary CBA shows valuable benefits to launch a Galileo T&amp;S Application Offerings</a:t>
            </a:r>
            <a:r>
              <a:rPr lang="en-GB" sz="3200" dirty="0"/>
              <a:t> </a:t>
            </a:r>
            <a:endParaRPr lang="en-150" dirty="0"/>
          </a:p>
        </p:txBody>
      </p:sp>
      <p:pic>
        <p:nvPicPr>
          <p:cNvPr id="8" name="Audio 7">
            <a:hlinkClick r:id="" action="ppaction://media"/>
            <a:extLst>
              <a:ext uri="{FF2B5EF4-FFF2-40B4-BE49-F238E27FC236}">
                <a16:creationId xmlns:a16="http://schemas.microsoft.com/office/drawing/2014/main" id="{6AC1BE3F-A95B-4712-BD0A-2EE938A12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2235055"/>
      </p:ext>
    </p:extLst>
  </p:cSld>
  <p:clrMapOvr>
    <a:masterClrMapping/>
  </p:clrMapOvr>
  <mc:AlternateContent xmlns:mc="http://schemas.openxmlformats.org/markup-compatibility/2006" xmlns:p14="http://schemas.microsoft.com/office/powerpoint/2010/main">
    <mc:Choice Requires="p14">
      <p:transition spd="slow" p14:dur="2000" advTm="44838"/>
    </mc:Choice>
    <mc:Fallback xmlns="">
      <p:transition spd="slow" advTm="4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D5D824-5883-4908-A7DB-67571E21A97F}"/>
              </a:ext>
            </a:extLst>
          </p:cNvPr>
          <p:cNvSpPr>
            <a:spLocks noGrp="1"/>
          </p:cNvSpPr>
          <p:nvPr>
            <p:ph idx="1"/>
          </p:nvPr>
        </p:nvSpPr>
        <p:spPr>
          <a:xfrm>
            <a:off x="628650" y="2038406"/>
            <a:ext cx="7886700" cy="4176919"/>
          </a:xfrm>
        </p:spPr>
        <p:txBody>
          <a:bodyPr>
            <a:normAutofit/>
          </a:bodyPr>
          <a:lstStyle/>
          <a:p>
            <a:pPr marL="0" indent="0">
              <a:buNone/>
            </a:pPr>
            <a:r>
              <a:rPr lang="en-US" dirty="0"/>
              <a:t>A possible architecture has been deeply analyzed in terms of:</a:t>
            </a:r>
          </a:p>
          <a:p>
            <a:pPr marL="342900" indent="-342900"/>
            <a:r>
              <a:rPr lang="en-US" dirty="0"/>
              <a:t>Costs</a:t>
            </a:r>
          </a:p>
          <a:p>
            <a:pPr marL="342900" indent="-342900"/>
            <a:r>
              <a:rPr lang="en-US" dirty="0"/>
              <a:t>Complexity</a:t>
            </a:r>
          </a:p>
          <a:p>
            <a:pPr marL="0" indent="0">
              <a:buNone/>
            </a:pPr>
            <a:r>
              <a:rPr lang="en-US" dirty="0"/>
              <a:t>After </a:t>
            </a:r>
            <a:r>
              <a:rPr lang="en-US" dirty="0" err="1"/>
              <a:t>analysing</a:t>
            </a:r>
            <a:r>
              <a:rPr lang="en-US" dirty="0"/>
              <a:t> the architecture more in detail the CBA has been updated confirming the valuable benefits </a:t>
            </a:r>
            <a:endParaRPr lang="en-150" dirty="0"/>
          </a:p>
          <a:p>
            <a:endParaRPr lang="en-150" dirty="0"/>
          </a:p>
        </p:txBody>
      </p:sp>
      <p:sp>
        <p:nvSpPr>
          <p:cNvPr id="3" name="Content Placeholder 2">
            <a:extLst>
              <a:ext uri="{FF2B5EF4-FFF2-40B4-BE49-F238E27FC236}">
                <a16:creationId xmlns:a16="http://schemas.microsoft.com/office/drawing/2014/main" id="{DD4D37AA-5EC5-4BEC-9D6A-42E6F7823BEE}"/>
              </a:ext>
            </a:extLst>
          </p:cNvPr>
          <p:cNvSpPr>
            <a:spLocks noGrp="1"/>
          </p:cNvSpPr>
          <p:nvPr>
            <p:ph sz="quarter" idx="10"/>
          </p:nvPr>
        </p:nvSpPr>
        <p:spPr/>
        <p:txBody>
          <a:bodyPr/>
          <a:lstStyle/>
          <a:p>
            <a:r>
              <a:rPr lang="en-US" sz="3600" dirty="0"/>
              <a:t>A preliminary architecture for the implementation and provision of the AOs has been </a:t>
            </a:r>
            <a:r>
              <a:rPr lang="en-US" sz="3600" dirty="0" err="1"/>
              <a:t>analysed</a:t>
            </a:r>
            <a:endParaRPr lang="en-150" sz="3600" dirty="0"/>
          </a:p>
        </p:txBody>
      </p:sp>
      <p:pic>
        <p:nvPicPr>
          <p:cNvPr id="10" name="Audio 9">
            <a:hlinkClick r:id="" action="ppaction://media"/>
            <a:extLst>
              <a:ext uri="{FF2B5EF4-FFF2-40B4-BE49-F238E27FC236}">
                <a16:creationId xmlns:a16="http://schemas.microsoft.com/office/drawing/2014/main" id="{7E530843-C044-4688-9194-70D585028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92142349"/>
      </p:ext>
    </p:extLst>
  </p:cSld>
  <p:clrMapOvr>
    <a:masterClrMapping/>
  </p:clrMapOvr>
  <mc:AlternateContent xmlns:mc="http://schemas.openxmlformats.org/markup-compatibility/2006" xmlns:p14="http://schemas.microsoft.com/office/powerpoint/2010/main">
    <mc:Choice Requires="p14">
      <p:transition spd="slow" p14:dur="2000" advTm="39974"/>
    </mc:Choice>
    <mc:Fallback xmlns="">
      <p:transition spd="slow" advTm="3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fr-FR" sz="3200" dirty="0"/>
              <a:t>Galileo </a:t>
            </a:r>
            <a:r>
              <a:rPr lang="fr-FR" sz="3200" dirty="0" err="1"/>
              <a:t>is</a:t>
            </a:r>
            <a:r>
              <a:rPr lang="fr-FR" sz="3200" dirty="0"/>
              <a:t> up and running:</a:t>
            </a:r>
          </a:p>
          <a:p>
            <a:pPr marL="1028700" lvl="2" indent="-342900"/>
            <a:r>
              <a:rPr lang="en-US" sz="2400" dirty="0">
                <a:solidFill>
                  <a:prstClr val="black">
                    <a:lumMod val="65000"/>
                    <a:lumOff val="35000"/>
                  </a:prstClr>
                </a:solidFill>
              </a:rPr>
              <a:t>A new window of opportunity in 2020-2025 for Galileo penetration in CI</a:t>
            </a:r>
          </a:p>
          <a:p>
            <a:pPr marL="1028700" lvl="2" indent="-342900"/>
            <a:r>
              <a:rPr lang="en-US" sz="2400" dirty="0">
                <a:solidFill>
                  <a:prstClr val="black">
                    <a:lumMod val="65000"/>
                    <a:lumOff val="35000"/>
                  </a:prstClr>
                </a:solidFill>
              </a:rPr>
              <a:t>New R&amp;D projects on going: Galileo based Timing Receiver for CI</a:t>
            </a:r>
          </a:p>
          <a:p>
            <a:pPr marL="1028700" lvl="2" indent="-342900"/>
            <a:r>
              <a:rPr lang="en-US" sz="2400" dirty="0">
                <a:solidFill>
                  <a:prstClr val="black">
                    <a:lumMod val="65000"/>
                    <a:lumOff val="35000"/>
                  </a:prstClr>
                </a:solidFill>
              </a:rPr>
              <a:t>New Galileo T&amp;S added value services (Application Offerings) could be launched</a:t>
            </a:r>
            <a:endParaRPr lang="en-GB" sz="2400" dirty="0"/>
          </a:p>
        </p:txBody>
      </p:sp>
      <p:sp>
        <p:nvSpPr>
          <p:cNvPr id="3" name="Content Placeholder 2"/>
          <p:cNvSpPr>
            <a:spLocks noGrp="1"/>
          </p:cNvSpPr>
          <p:nvPr>
            <p:ph sz="quarter" idx="10"/>
          </p:nvPr>
        </p:nvSpPr>
        <p:spPr/>
        <p:txBody>
          <a:bodyPr/>
          <a:lstStyle/>
          <a:p>
            <a:r>
              <a:rPr lang="fr-FR" dirty="0"/>
              <a:t>Conclusions</a:t>
            </a:r>
            <a:endParaRPr lang="en-GB" dirty="0"/>
          </a:p>
        </p:txBody>
      </p:sp>
      <p:pic>
        <p:nvPicPr>
          <p:cNvPr id="5" name="Audio 4">
            <a:hlinkClick r:id="" action="ppaction://media"/>
            <a:extLst>
              <a:ext uri="{FF2B5EF4-FFF2-40B4-BE49-F238E27FC236}">
                <a16:creationId xmlns:a16="http://schemas.microsoft.com/office/drawing/2014/main" id="{23AA92C7-D322-4B19-B07F-036AA4C3B8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8538409"/>
      </p:ext>
    </p:extLst>
  </p:cSld>
  <p:clrMapOvr>
    <a:masterClrMapping/>
  </p:clrMapOvr>
  <mc:AlternateContent xmlns:mc="http://schemas.openxmlformats.org/markup-compatibility/2006">
    <mc:Choice xmlns:p14="http://schemas.microsoft.com/office/powerpoint/2010/main" Requires="p14">
      <p:transition spd="slow" p14:dur="2000" advTm="16874"/>
    </mc:Choice>
    <mc:Fallback>
      <p:transition spd="slow" advTm="16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E478A-C643-49E2-BB05-2532EC568EC0}"/>
              </a:ext>
            </a:extLst>
          </p:cNvPr>
          <p:cNvPicPr>
            <a:picLocks noChangeAspect="1"/>
          </p:cNvPicPr>
          <p:nvPr/>
        </p:nvPicPr>
        <p:blipFill>
          <a:blip r:embed="rId5"/>
          <a:stretch>
            <a:fillRect/>
          </a:stretch>
        </p:blipFill>
        <p:spPr>
          <a:xfrm>
            <a:off x="0" y="1542024"/>
            <a:ext cx="9144000" cy="4913044"/>
          </a:xfrm>
          <a:prstGeom prst="rect">
            <a:avLst/>
          </a:prstGeom>
        </p:spPr>
      </p:pic>
      <p:sp>
        <p:nvSpPr>
          <p:cNvPr id="4" name="Rectangle 3">
            <a:extLst>
              <a:ext uri="{FF2B5EF4-FFF2-40B4-BE49-F238E27FC236}">
                <a16:creationId xmlns:a16="http://schemas.microsoft.com/office/drawing/2014/main" id="{DF0ACB1E-4679-438C-BAD2-DC6C6C70D688}"/>
              </a:ext>
            </a:extLst>
          </p:cNvPr>
          <p:cNvSpPr/>
          <p:nvPr/>
        </p:nvSpPr>
        <p:spPr>
          <a:xfrm>
            <a:off x="6019800" y="6450790"/>
            <a:ext cx="3124200" cy="407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DDC0CB38-5E8C-427B-A4C2-2AD3E2479561}"/>
              </a:ext>
            </a:extLst>
          </p:cNvPr>
          <p:cNvSpPr/>
          <p:nvPr/>
        </p:nvSpPr>
        <p:spPr>
          <a:xfrm>
            <a:off x="0" y="4612278"/>
            <a:ext cx="5961312" cy="923330"/>
          </a:xfrm>
          <a:prstGeom prst="rect">
            <a:avLst/>
          </a:prstGeom>
        </p:spPr>
        <p:txBody>
          <a:bodyPr wrap="none">
            <a:spAutoFit/>
          </a:bodyPr>
          <a:lstStyle/>
          <a:p>
            <a:pPr>
              <a:spcBef>
                <a:spcPts val="1000"/>
              </a:spcBef>
              <a:spcAft>
                <a:spcPts val="1200"/>
              </a:spcAft>
            </a:pPr>
            <a:r>
              <a:rPr lang="en-GB" sz="5400" b="1" dirty="0">
                <a:solidFill>
                  <a:schemeClr val="bg1"/>
                </a:solidFill>
                <a:latin typeface="+mj-lt"/>
              </a:rPr>
              <a:t>Critical Infrastructure</a:t>
            </a:r>
          </a:p>
        </p:txBody>
      </p:sp>
      <p:pic>
        <p:nvPicPr>
          <p:cNvPr id="7" name="Video 6">
            <a:hlinkClick r:id="" action="ppaction://media"/>
            <a:extLst>
              <a:ext uri="{FF2B5EF4-FFF2-40B4-BE49-F238E27FC236}">
                <a16:creationId xmlns:a16="http://schemas.microsoft.com/office/drawing/2014/main" id="{F974AAED-23B8-4EA7-8A15-B084A909F6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059910740"/>
      </p:ext>
    </p:extLst>
  </p:cSld>
  <p:clrMapOvr>
    <a:masterClrMapping/>
  </p:clrMapOvr>
  <mc:AlternateContent xmlns:mc="http://schemas.openxmlformats.org/markup-compatibility/2006" xmlns:p14="http://schemas.microsoft.com/office/powerpoint/2010/main">
    <mc:Choice Requires="p14">
      <p:transition spd="slow" p14:dur="2000" advTm="14723"/>
    </mc:Choice>
    <mc:Fallback xmlns="">
      <p:transition spd="slow" advTm="1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69650" y="535944"/>
            <a:ext cx="7362799" cy="1355272"/>
          </a:xfrm>
        </p:spPr>
        <p:txBody>
          <a:bodyPr/>
          <a:lstStyle/>
          <a:p>
            <a:r>
              <a:rPr lang="en-US" sz="3400" dirty="0"/>
              <a:t>GNSS Timing capability is at the core of most vital infrastructures</a:t>
            </a:r>
            <a:r>
              <a:rPr lang="en-GB" sz="3400" dirty="0"/>
              <a:t> </a:t>
            </a:r>
            <a:br>
              <a:rPr lang="en-GB" sz="3400" dirty="0"/>
            </a:br>
            <a:endParaRPr lang="en-GB" sz="3400" dirty="0"/>
          </a:p>
        </p:txBody>
      </p:sp>
      <p:sp>
        <p:nvSpPr>
          <p:cNvPr id="3" name="Rectangle 2">
            <a:extLst>
              <a:ext uri="{FF2B5EF4-FFF2-40B4-BE49-F238E27FC236}">
                <a16:creationId xmlns:a16="http://schemas.microsoft.com/office/drawing/2014/main" id="{17B94180-1F86-479E-9C6B-2EAFF277032B}"/>
              </a:ext>
            </a:extLst>
          </p:cNvPr>
          <p:cNvSpPr/>
          <p:nvPr/>
        </p:nvSpPr>
        <p:spPr>
          <a:xfrm>
            <a:off x="543968" y="2156668"/>
            <a:ext cx="5160139" cy="3139321"/>
          </a:xfrm>
          <a:prstGeom prst="rect">
            <a:avLst/>
          </a:prstGeom>
        </p:spPr>
        <p:txBody>
          <a:bodyPr wrap="square">
            <a:spAutoFit/>
          </a:bodyPr>
          <a:lstStyle/>
          <a:p>
            <a:r>
              <a:rPr lang="en-US" b="1" dirty="0">
                <a:solidFill>
                  <a:schemeClr val="tx1">
                    <a:lumMod val="65000"/>
                    <a:lumOff val="35000"/>
                  </a:schemeClr>
                </a:solidFill>
              </a:rPr>
              <a:t>Telecommunication applications</a:t>
            </a:r>
          </a:p>
          <a:p>
            <a:r>
              <a:rPr lang="en-US" dirty="0">
                <a:solidFill>
                  <a:schemeClr val="tx1">
                    <a:lumMod val="65000"/>
                    <a:lumOff val="35000"/>
                  </a:schemeClr>
                </a:solidFill>
              </a:rPr>
              <a:t>	Digital Cellular Network (DCN) </a:t>
            </a:r>
          </a:p>
          <a:p>
            <a:r>
              <a:rPr lang="en-US" dirty="0">
                <a:solidFill>
                  <a:schemeClr val="tx1">
                    <a:lumMod val="65000"/>
                    <a:lumOff val="35000"/>
                  </a:schemeClr>
                </a:solidFill>
              </a:rPr>
              <a:t>	Public Switched Telephone Network (PSTN) </a:t>
            </a:r>
          </a:p>
          <a:p>
            <a:r>
              <a:rPr lang="en-US" dirty="0">
                <a:solidFill>
                  <a:schemeClr val="tx1">
                    <a:lumMod val="65000"/>
                    <a:lumOff val="35000"/>
                  </a:schemeClr>
                </a:solidFill>
              </a:rPr>
              <a:t>	Professional Mobile Radio (PMR) </a:t>
            </a:r>
          </a:p>
          <a:p>
            <a:r>
              <a:rPr lang="en-US" dirty="0">
                <a:solidFill>
                  <a:schemeClr val="tx1">
                    <a:lumMod val="65000"/>
                    <a:lumOff val="35000"/>
                  </a:schemeClr>
                </a:solidFill>
              </a:rPr>
              <a:t>	Satellite Communication (SATCOM) 	</a:t>
            </a:r>
          </a:p>
          <a:p>
            <a:r>
              <a:rPr lang="en-US" dirty="0">
                <a:solidFill>
                  <a:schemeClr val="tx1">
                    <a:lumMod val="65000"/>
                    <a:lumOff val="35000"/>
                  </a:schemeClr>
                </a:solidFill>
              </a:rPr>
              <a:t>	Small cells</a:t>
            </a:r>
          </a:p>
          <a:p>
            <a:r>
              <a:rPr lang="en-US" b="1" dirty="0">
                <a:solidFill>
                  <a:schemeClr val="tx1">
                    <a:lumMod val="65000"/>
                    <a:lumOff val="35000"/>
                  </a:schemeClr>
                </a:solidFill>
              </a:rPr>
              <a:t>Energy operators </a:t>
            </a:r>
          </a:p>
          <a:p>
            <a:r>
              <a:rPr lang="en-US" b="1" dirty="0">
                <a:solidFill>
                  <a:schemeClr val="tx1">
                    <a:lumMod val="65000"/>
                    <a:lumOff val="35000"/>
                  </a:schemeClr>
                </a:solidFill>
              </a:rPr>
              <a:t>	</a:t>
            </a:r>
            <a:r>
              <a:rPr lang="en-US" dirty="0">
                <a:solidFill>
                  <a:schemeClr val="tx1">
                    <a:lumMod val="65000"/>
                    <a:lumOff val="35000"/>
                  </a:schemeClr>
                </a:solidFill>
              </a:rPr>
              <a:t>Phasor Measurement Units</a:t>
            </a:r>
          </a:p>
          <a:p>
            <a:r>
              <a:rPr lang="en-US" b="1" dirty="0">
                <a:solidFill>
                  <a:schemeClr val="tx1">
                    <a:lumMod val="65000"/>
                    <a:lumOff val="35000"/>
                  </a:schemeClr>
                </a:solidFill>
              </a:rPr>
              <a:t>Finance applications</a:t>
            </a:r>
          </a:p>
          <a:p>
            <a:r>
              <a:rPr lang="en-US" b="1" dirty="0">
                <a:solidFill>
                  <a:schemeClr val="tx1">
                    <a:lumMod val="65000"/>
                    <a:lumOff val="35000"/>
                  </a:schemeClr>
                </a:solidFill>
              </a:rPr>
              <a:t>	</a:t>
            </a:r>
            <a:r>
              <a:rPr lang="en-US" dirty="0">
                <a:solidFill>
                  <a:schemeClr val="tx1">
                    <a:lumMod val="65000"/>
                    <a:lumOff val="35000"/>
                  </a:schemeClr>
                </a:solidFill>
              </a:rPr>
              <a:t>Banks</a:t>
            </a:r>
          </a:p>
          <a:p>
            <a:r>
              <a:rPr lang="en-US" dirty="0">
                <a:solidFill>
                  <a:schemeClr val="tx1">
                    <a:lumMod val="65000"/>
                    <a:lumOff val="35000"/>
                  </a:schemeClr>
                </a:solidFill>
              </a:rPr>
              <a:t>	Stock Exchanges</a:t>
            </a:r>
            <a:endParaRPr lang="LID4096" dirty="0"/>
          </a:p>
        </p:txBody>
      </p:sp>
      <p:cxnSp>
        <p:nvCxnSpPr>
          <p:cNvPr id="9" name="Straight Connector 8">
            <a:extLst>
              <a:ext uri="{FF2B5EF4-FFF2-40B4-BE49-F238E27FC236}">
                <a16:creationId xmlns:a16="http://schemas.microsoft.com/office/drawing/2014/main" id="{9737F287-1EA8-49F5-9865-A29755C69AB0}"/>
              </a:ext>
            </a:extLst>
          </p:cNvPr>
          <p:cNvCxnSpPr/>
          <p:nvPr/>
        </p:nvCxnSpPr>
        <p:spPr>
          <a:xfrm flipV="1">
            <a:off x="268514" y="2173847"/>
            <a:ext cx="2520000" cy="221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0096475-DDE9-408F-A281-EC988AD91345}"/>
              </a:ext>
            </a:extLst>
          </p:cNvPr>
          <p:cNvCxnSpPr/>
          <p:nvPr/>
        </p:nvCxnSpPr>
        <p:spPr>
          <a:xfrm>
            <a:off x="464066" y="2001254"/>
            <a:ext cx="0" cy="91440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240D3AB7-0C0C-4BB2-9F7F-4FC14ECC0999}"/>
              </a:ext>
            </a:extLst>
          </p:cNvPr>
          <p:cNvSpPr txBox="1"/>
          <p:nvPr/>
        </p:nvSpPr>
        <p:spPr>
          <a:xfrm>
            <a:off x="529454" y="5793670"/>
            <a:ext cx="7747724" cy="715089"/>
          </a:xfrm>
          <a:prstGeom prst="roundRect">
            <a:avLst/>
          </a:prstGeom>
          <a:solidFill>
            <a:schemeClr val="accent2"/>
          </a:solidFill>
        </p:spPr>
        <p:txBody>
          <a:bodyPr wrap="square" rtlCol="0">
            <a:spAutoFit/>
          </a:bodyPr>
          <a:lstStyle/>
          <a:p>
            <a:pPr algn="ctr"/>
            <a:r>
              <a:rPr lang="en-US" b="1" dirty="0">
                <a:solidFill>
                  <a:schemeClr val="bg1"/>
                </a:solidFill>
              </a:rPr>
              <a:t>GNSS </a:t>
            </a:r>
            <a:r>
              <a:rPr lang="en-US" dirty="0">
                <a:solidFill>
                  <a:schemeClr val="bg1"/>
                </a:solidFill>
              </a:rPr>
              <a:t>provides a unique oﬀering to the T&amp;S user communities by delivering a </a:t>
            </a:r>
            <a:r>
              <a:rPr lang="en-US" b="1" dirty="0">
                <a:solidFill>
                  <a:schemeClr val="bg1"/>
                </a:solidFill>
              </a:rPr>
              <a:t>free, stable and very accurate time and frequency </a:t>
            </a:r>
            <a:r>
              <a:rPr lang="en-US" dirty="0">
                <a:solidFill>
                  <a:schemeClr val="bg1"/>
                </a:solidFill>
              </a:rPr>
              <a:t>source available </a:t>
            </a:r>
            <a:r>
              <a:rPr lang="en-US" b="1" dirty="0">
                <a:solidFill>
                  <a:schemeClr val="bg1"/>
                </a:solidFill>
              </a:rPr>
              <a:t>worldwide </a:t>
            </a:r>
            <a:endParaRPr lang="en-GB" b="1" dirty="0">
              <a:solidFill>
                <a:schemeClr val="bg1"/>
              </a:solidFill>
            </a:endParaRPr>
          </a:p>
        </p:txBody>
      </p:sp>
      <p:pic>
        <p:nvPicPr>
          <p:cNvPr id="11" name="Picture 10">
            <a:extLst>
              <a:ext uri="{FF2B5EF4-FFF2-40B4-BE49-F238E27FC236}">
                <a16:creationId xmlns:a16="http://schemas.microsoft.com/office/drawing/2014/main" id="{AA4D98E2-5CB0-4B1D-B3D4-67F10B8174AC}"/>
              </a:ext>
            </a:extLst>
          </p:cNvPr>
          <p:cNvPicPr>
            <a:picLocks noChangeAspect="1"/>
          </p:cNvPicPr>
          <p:nvPr/>
        </p:nvPicPr>
        <p:blipFill>
          <a:blip r:embed="rId5"/>
          <a:stretch>
            <a:fillRect/>
          </a:stretch>
        </p:blipFill>
        <p:spPr>
          <a:xfrm>
            <a:off x="5704107" y="2637122"/>
            <a:ext cx="2757714" cy="1940891"/>
          </a:xfrm>
          <a:prstGeom prst="rect">
            <a:avLst/>
          </a:prstGeom>
          <a:ln>
            <a:noFill/>
          </a:ln>
          <a:effectLst>
            <a:outerShdw blurRad="292100" dist="139700" dir="2700000" algn="tl" rotWithShape="0">
              <a:srgbClr val="333333">
                <a:alpha val="65000"/>
              </a:srgbClr>
            </a:outerShdw>
          </a:effectLst>
        </p:spPr>
      </p:pic>
      <p:pic>
        <p:nvPicPr>
          <p:cNvPr id="13" name="Audio 12">
            <a:hlinkClick r:id="" action="ppaction://media"/>
            <a:extLst>
              <a:ext uri="{FF2B5EF4-FFF2-40B4-BE49-F238E27FC236}">
                <a16:creationId xmlns:a16="http://schemas.microsoft.com/office/drawing/2014/main" id="{EFDA9B57-C7DB-4D28-9F46-101D07535B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73801093"/>
      </p:ext>
    </p:extLst>
  </p:cSld>
  <p:clrMapOvr>
    <a:masterClrMapping/>
  </p:clrMapOvr>
  <mc:AlternateContent xmlns:mc="http://schemas.openxmlformats.org/markup-compatibility/2006" xmlns:p14="http://schemas.microsoft.com/office/powerpoint/2010/main">
    <mc:Choice Requires="p14">
      <p:transition spd="slow" p14:dur="2000" advTm="7831"/>
    </mc:Choice>
    <mc:Fallback xmlns="">
      <p:transition spd="slow" advTm="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69650" y="535944"/>
            <a:ext cx="7362799" cy="1355272"/>
          </a:xfrm>
        </p:spPr>
        <p:txBody>
          <a:bodyPr/>
          <a:lstStyle/>
          <a:p>
            <a:r>
              <a:rPr lang="en-US" sz="3400" dirty="0"/>
              <a:t>Regulation and 5G to seize new market opportunities</a:t>
            </a:r>
            <a:br>
              <a:rPr lang="en-GB" sz="3400" dirty="0"/>
            </a:br>
            <a:endParaRPr lang="en-GB" sz="3400" dirty="0"/>
          </a:p>
        </p:txBody>
      </p:sp>
      <p:sp>
        <p:nvSpPr>
          <p:cNvPr id="13" name="TextBox 12">
            <a:extLst>
              <a:ext uri="{FF2B5EF4-FFF2-40B4-BE49-F238E27FC236}">
                <a16:creationId xmlns:a16="http://schemas.microsoft.com/office/drawing/2014/main" id="{B3781854-E814-42F8-9F6D-811DF5EAE17B}"/>
              </a:ext>
            </a:extLst>
          </p:cNvPr>
          <p:cNvSpPr txBox="1"/>
          <p:nvPr/>
        </p:nvSpPr>
        <p:spPr>
          <a:xfrm>
            <a:off x="438575" y="5729666"/>
            <a:ext cx="4904950" cy="715089"/>
          </a:xfrm>
          <a:prstGeom prst="roundRect">
            <a:avLst/>
          </a:prstGeom>
          <a:solidFill>
            <a:schemeClr val="accent2"/>
          </a:solidFill>
        </p:spPr>
        <p:txBody>
          <a:bodyPr wrap="square" rtlCol="0">
            <a:spAutoFit/>
          </a:bodyPr>
          <a:lstStyle/>
          <a:p>
            <a:pPr algn="ctr"/>
            <a:r>
              <a:rPr lang="en-US" dirty="0">
                <a:solidFill>
                  <a:schemeClr val="bg1"/>
                </a:solidFill>
              </a:rPr>
              <a:t>Overall, </a:t>
            </a:r>
            <a:r>
              <a:rPr lang="en-US" b="1" dirty="0">
                <a:solidFill>
                  <a:schemeClr val="bg1"/>
                </a:solidFill>
              </a:rPr>
              <a:t>GNSS T&amp;S shipments are expected to grow at a CAGR of 1.4% over 2019 – 2029</a:t>
            </a:r>
            <a:endParaRPr lang="en-GB" b="1" dirty="0">
              <a:solidFill>
                <a:schemeClr val="bg1"/>
              </a:solidFill>
            </a:endParaRPr>
          </a:p>
        </p:txBody>
      </p:sp>
      <p:sp>
        <p:nvSpPr>
          <p:cNvPr id="6" name="Rectangle 5">
            <a:extLst>
              <a:ext uri="{FF2B5EF4-FFF2-40B4-BE49-F238E27FC236}">
                <a16:creationId xmlns:a16="http://schemas.microsoft.com/office/drawing/2014/main" id="{C2D7C4D4-12D6-4A67-ACA3-BFFF711EFF71}"/>
              </a:ext>
            </a:extLst>
          </p:cNvPr>
          <p:cNvSpPr/>
          <p:nvPr/>
        </p:nvSpPr>
        <p:spPr>
          <a:xfrm>
            <a:off x="5635173" y="1809116"/>
            <a:ext cx="3508827" cy="4278094"/>
          </a:xfrm>
          <a:prstGeom prst="rect">
            <a:avLst/>
          </a:prstGeom>
        </p:spPr>
        <p:txBody>
          <a:bodyPr wrap="square">
            <a:spAutoFit/>
          </a:bodyPr>
          <a:lstStyle/>
          <a:p>
            <a:r>
              <a:rPr lang="en-GB" sz="1700" dirty="0">
                <a:solidFill>
                  <a:schemeClr val="tx1">
                    <a:lumMod val="65000"/>
                    <a:lumOff val="35000"/>
                  </a:schemeClr>
                </a:solidFill>
              </a:rPr>
              <a:t>T&amp;S highly specialised market is driven rather by </a:t>
            </a:r>
            <a:r>
              <a:rPr lang="en-GB" sz="1700" b="1" dirty="0">
                <a:solidFill>
                  <a:schemeClr val="tx1">
                    <a:lumMod val="65000"/>
                    <a:lumOff val="35000"/>
                  </a:schemeClr>
                </a:solidFill>
              </a:rPr>
              <a:t>strategic importance </a:t>
            </a:r>
            <a:r>
              <a:rPr lang="en-GB" sz="1700" dirty="0">
                <a:solidFill>
                  <a:schemeClr val="tx1">
                    <a:lumMod val="65000"/>
                    <a:lumOff val="35000"/>
                  </a:schemeClr>
                </a:solidFill>
              </a:rPr>
              <a:t>than the mere size of the market</a:t>
            </a:r>
          </a:p>
          <a:p>
            <a:endParaRPr lang="en-US" sz="1700" dirty="0">
              <a:solidFill>
                <a:schemeClr val="tx1">
                  <a:lumMod val="65000"/>
                  <a:lumOff val="35000"/>
                </a:schemeClr>
              </a:solidFill>
            </a:endParaRPr>
          </a:p>
          <a:p>
            <a:r>
              <a:rPr lang="en-US" sz="1700" b="1" dirty="0">
                <a:solidFill>
                  <a:schemeClr val="tx1">
                    <a:lumMod val="65000"/>
                    <a:lumOff val="35000"/>
                  </a:schemeClr>
                </a:solidFill>
              </a:rPr>
              <a:t>Energy and Finance </a:t>
            </a:r>
            <a:r>
              <a:rPr lang="en-US" sz="1700" dirty="0">
                <a:solidFill>
                  <a:schemeClr val="tx1">
                    <a:lumMod val="65000"/>
                    <a:lumOff val="35000"/>
                  </a:schemeClr>
                </a:solidFill>
              </a:rPr>
              <a:t>benefit from </a:t>
            </a:r>
            <a:r>
              <a:rPr lang="en-US" sz="1700" b="1" dirty="0">
                <a:solidFill>
                  <a:schemeClr val="tx1">
                    <a:lumMod val="65000"/>
                    <a:lumOff val="35000"/>
                  </a:schemeClr>
                </a:solidFill>
              </a:rPr>
              <a:t>regulation</a:t>
            </a:r>
            <a:r>
              <a:rPr lang="en-US" sz="1700" dirty="0">
                <a:solidFill>
                  <a:schemeClr val="tx1">
                    <a:lumMod val="65000"/>
                    <a:lumOff val="35000"/>
                  </a:schemeClr>
                </a:solidFill>
              </a:rPr>
              <a:t> implementation</a:t>
            </a:r>
            <a:endParaRPr lang="en-GB" sz="1700" dirty="0">
              <a:solidFill>
                <a:schemeClr val="tx1">
                  <a:lumMod val="65000"/>
                  <a:lumOff val="35000"/>
                </a:schemeClr>
              </a:solidFill>
            </a:endParaRPr>
          </a:p>
          <a:p>
            <a:endParaRPr lang="en-GB" sz="1700" dirty="0">
              <a:solidFill>
                <a:schemeClr val="tx1">
                  <a:lumMod val="65000"/>
                  <a:lumOff val="35000"/>
                </a:schemeClr>
              </a:solidFill>
            </a:endParaRPr>
          </a:p>
          <a:p>
            <a:r>
              <a:rPr lang="en-US" sz="1700" b="1" dirty="0">
                <a:solidFill>
                  <a:schemeClr val="tx1">
                    <a:lumMod val="65000"/>
                    <a:lumOff val="35000"/>
                  </a:schemeClr>
                </a:solidFill>
              </a:rPr>
              <a:t>Telecom</a:t>
            </a:r>
            <a:r>
              <a:rPr lang="en-US" sz="1700" dirty="0">
                <a:solidFill>
                  <a:schemeClr val="tx1">
                    <a:lumMod val="65000"/>
                    <a:lumOff val="35000"/>
                  </a:schemeClr>
                </a:solidFill>
              </a:rPr>
              <a:t> still </a:t>
            </a:r>
            <a:r>
              <a:rPr lang="en-US" sz="1700" b="1" dirty="0">
                <a:solidFill>
                  <a:schemeClr val="tx1">
                    <a:lumMod val="65000"/>
                    <a:lumOff val="35000"/>
                  </a:schemeClr>
                </a:solidFill>
              </a:rPr>
              <a:t>the most prominent market </a:t>
            </a:r>
            <a:r>
              <a:rPr lang="en-US" sz="1700" dirty="0">
                <a:solidFill>
                  <a:schemeClr val="tx1">
                    <a:lumMod val="65000"/>
                    <a:lumOff val="35000"/>
                  </a:schemeClr>
                </a:solidFill>
              </a:rPr>
              <a:t>for GNSS</a:t>
            </a:r>
          </a:p>
          <a:p>
            <a:endParaRPr lang="en-US" sz="1700" dirty="0">
              <a:solidFill>
                <a:schemeClr val="tx1">
                  <a:lumMod val="65000"/>
                  <a:lumOff val="35000"/>
                </a:schemeClr>
              </a:solidFill>
            </a:endParaRPr>
          </a:p>
          <a:p>
            <a:r>
              <a:rPr lang="en-US" sz="1700" b="1" dirty="0">
                <a:solidFill>
                  <a:schemeClr val="tx1">
                    <a:lumMod val="65000"/>
                    <a:lumOff val="35000"/>
                  </a:schemeClr>
                </a:solidFill>
              </a:rPr>
              <a:t>5G</a:t>
            </a:r>
            <a:r>
              <a:rPr lang="en-US" sz="1700" dirty="0">
                <a:solidFill>
                  <a:schemeClr val="tx1">
                    <a:lumMod val="65000"/>
                    <a:lumOff val="35000"/>
                  </a:schemeClr>
                </a:solidFill>
              </a:rPr>
              <a:t>: a huge potential market for GNSS, bringing challenges and opportunities</a:t>
            </a:r>
            <a:br>
              <a:rPr lang="en-US" sz="1700" dirty="0">
                <a:solidFill>
                  <a:schemeClr val="tx1">
                    <a:lumMod val="65000"/>
                    <a:lumOff val="35000"/>
                  </a:schemeClr>
                </a:solidFill>
              </a:rPr>
            </a:br>
            <a:endParaRPr lang="en-GB" sz="1700" dirty="0">
              <a:solidFill>
                <a:schemeClr val="tx1">
                  <a:lumMod val="65000"/>
                  <a:lumOff val="35000"/>
                </a:schemeClr>
              </a:solidFill>
            </a:endParaRPr>
          </a:p>
          <a:p>
            <a:endParaRPr lang="en-GB" sz="1700" dirty="0">
              <a:solidFill>
                <a:schemeClr val="tx1">
                  <a:lumMod val="65000"/>
                  <a:lumOff val="35000"/>
                </a:schemeClr>
              </a:solidFill>
            </a:endParaRPr>
          </a:p>
          <a:p>
            <a:r>
              <a:rPr lang="en-GB" sz="1700" dirty="0">
                <a:solidFill>
                  <a:schemeClr val="tx1">
                    <a:lumMod val="65000"/>
                    <a:lumOff val="35000"/>
                  </a:schemeClr>
                </a:solidFill>
              </a:rPr>
              <a:t> </a:t>
            </a:r>
            <a:endParaRPr lang="LID4096" sz="1700" dirty="0">
              <a:solidFill>
                <a:schemeClr val="tx1">
                  <a:lumMod val="65000"/>
                  <a:lumOff val="35000"/>
                </a:schemeClr>
              </a:solidFill>
            </a:endParaRPr>
          </a:p>
        </p:txBody>
      </p:sp>
      <p:pic>
        <p:nvPicPr>
          <p:cNvPr id="3" name="Picture 2">
            <a:extLst>
              <a:ext uri="{FF2B5EF4-FFF2-40B4-BE49-F238E27FC236}">
                <a16:creationId xmlns:a16="http://schemas.microsoft.com/office/drawing/2014/main" id="{AD9330CE-FF59-4E19-9156-E00B90B9F212}"/>
              </a:ext>
            </a:extLst>
          </p:cNvPr>
          <p:cNvPicPr>
            <a:picLocks noChangeAspect="1"/>
          </p:cNvPicPr>
          <p:nvPr/>
        </p:nvPicPr>
        <p:blipFill>
          <a:blip r:embed="rId5"/>
          <a:stretch>
            <a:fillRect/>
          </a:stretch>
        </p:blipFill>
        <p:spPr>
          <a:xfrm>
            <a:off x="343655" y="1872156"/>
            <a:ext cx="5291518" cy="3220924"/>
          </a:xfrm>
          <a:prstGeom prst="rect">
            <a:avLst/>
          </a:prstGeom>
        </p:spPr>
      </p:pic>
      <p:pic>
        <p:nvPicPr>
          <p:cNvPr id="7" name="Picture 6">
            <a:extLst>
              <a:ext uri="{FF2B5EF4-FFF2-40B4-BE49-F238E27FC236}">
                <a16:creationId xmlns:a16="http://schemas.microsoft.com/office/drawing/2014/main" id="{87AA6E92-8EBD-464E-A8D8-A6F3274183D0}"/>
              </a:ext>
            </a:extLst>
          </p:cNvPr>
          <p:cNvPicPr>
            <a:picLocks noChangeAspect="1"/>
          </p:cNvPicPr>
          <p:nvPr/>
        </p:nvPicPr>
        <p:blipFill>
          <a:blip r:embed="rId6"/>
          <a:stretch>
            <a:fillRect/>
          </a:stretch>
        </p:blipFill>
        <p:spPr>
          <a:xfrm>
            <a:off x="5343525" y="5156120"/>
            <a:ext cx="1485900" cy="1676400"/>
          </a:xfrm>
          <a:prstGeom prst="rect">
            <a:avLst/>
          </a:prstGeom>
        </p:spPr>
      </p:pic>
      <p:pic>
        <p:nvPicPr>
          <p:cNvPr id="9" name="Audio 8">
            <a:hlinkClick r:id="" action="ppaction://media"/>
            <a:extLst>
              <a:ext uri="{FF2B5EF4-FFF2-40B4-BE49-F238E27FC236}">
                <a16:creationId xmlns:a16="http://schemas.microsoft.com/office/drawing/2014/main" id="{D613A1E3-4D15-42A6-8342-173F88BF47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2648804"/>
      </p:ext>
    </p:extLst>
  </p:cSld>
  <p:clrMapOvr>
    <a:masterClrMapping/>
  </p:clrMapOvr>
  <mc:AlternateContent xmlns:mc="http://schemas.openxmlformats.org/markup-compatibility/2006" xmlns:p14="http://schemas.microsoft.com/office/powerpoint/2010/main">
    <mc:Choice Requires="p14">
      <p:transition spd="slow" p14:dur="2000" advTm="73719"/>
    </mc:Choice>
    <mc:Fallback xmlns="">
      <p:transition spd="slow" advTm="7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03201" y="359745"/>
            <a:ext cx="7467599" cy="1355272"/>
          </a:xfrm>
        </p:spPr>
        <p:txBody>
          <a:bodyPr/>
          <a:lstStyle/>
          <a:p>
            <a:r>
              <a:rPr lang="en-GB" sz="3400" dirty="0"/>
              <a:t>Galileo is showing superior performances</a:t>
            </a:r>
          </a:p>
        </p:txBody>
      </p:sp>
      <p:sp>
        <p:nvSpPr>
          <p:cNvPr id="17" name="Rectangle 16">
            <a:extLst>
              <a:ext uri="{FF2B5EF4-FFF2-40B4-BE49-F238E27FC236}">
                <a16:creationId xmlns:a16="http://schemas.microsoft.com/office/drawing/2014/main" id="{458F97AF-E475-4254-A590-7FEE3C3B6F26}"/>
              </a:ext>
            </a:extLst>
          </p:cNvPr>
          <p:cNvSpPr/>
          <p:nvPr/>
        </p:nvSpPr>
        <p:spPr>
          <a:xfrm>
            <a:off x="441325" y="2165538"/>
            <a:ext cx="4197350" cy="4585871"/>
          </a:xfrm>
          <a:prstGeom prst="rect">
            <a:avLst/>
          </a:prstGeom>
        </p:spPr>
        <p:txBody>
          <a:bodyPr wrap="square">
            <a:spAutoFit/>
          </a:bodyPr>
          <a:lstStyle/>
          <a:p>
            <a:r>
              <a:rPr lang="en-GB" dirty="0">
                <a:solidFill>
                  <a:schemeClr val="bg2">
                    <a:lumMod val="50000"/>
                  </a:schemeClr>
                </a:solidFill>
              </a:rPr>
              <a:t>Galileo is currently only the fourth constellation of choice behind GPS, </a:t>
            </a:r>
            <a:r>
              <a:rPr lang="en-GB" dirty="0" err="1">
                <a:solidFill>
                  <a:schemeClr val="bg2">
                    <a:lumMod val="50000"/>
                  </a:schemeClr>
                </a:solidFill>
              </a:rPr>
              <a:t>Glonass</a:t>
            </a:r>
            <a:r>
              <a:rPr lang="en-GB" dirty="0">
                <a:solidFill>
                  <a:schemeClr val="bg2">
                    <a:lumMod val="50000"/>
                  </a:schemeClr>
                </a:solidFill>
              </a:rPr>
              <a:t> and </a:t>
            </a:r>
            <a:r>
              <a:rPr lang="en-GB" dirty="0" err="1">
                <a:solidFill>
                  <a:schemeClr val="bg2">
                    <a:lumMod val="50000"/>
                  </a:schemeClr>
                </a:solidFill>
              </a:rPr>
              <a:t>Beidou</a:t>
            </a:r>
            <a:r>
              <a:rPr lang="en-GB" dirty="0">
                <a:solidFill>
                  <a:schemeClr val="bg2">
                    <a:lumMod val="50000"/>
                  </a:schemeClr>
                </a:solidFill>
              </a:rPr>
              <a:t> also in Europe</a:t>
            </a:r>
          </a:p>
          <a:p>
            <a:endParaRPr lang="en-GB" dirty="0">
              <a:solidFill>
                <a:schemeClr val="bg2">
                  <a:lumMod val="50000"/>
                </a:schemeClr>
              </a:solidFill>
            </a:endParaRPr>
          </a:p>
          <a:p>
            <a:r>
              <a:rPr lang="en-US" dirty="0">
                <a:solidFill>
                  <a:schemeClr val="bg2">
                    <a:lumMod val="50000"/>
                  </a:schemeClr>
                </a:solidFill>
              </a:rPr>
              <a:t>However, </a:t>
            </a:r>
            <a:r>
              <a:rPr lang="en-US" b="1" dirty="0">
                <a:solidFill>
                  <a:schemeClr val="accent2">
                    <a:lumMod val="75000"/>
                  </a:schemeClr>
                </a:solidFill>
              </a:rPr>
              <a:t>already today Galileo is showing superior performances compared to alternative constellations </a:t>
            </a:r>
          </a:p>
          <a:p>
            <a:endParaRPr lang="en-US" dirty="0">
              <a:solidFill>
                <a:schemeClr val="bg2">
                  <a:lumMod val="50000"/>
                </a:schemeClr>
              </a:solidFill>
            </a:endParaRPr>
          </a:p>
          <a:p>
            <a:r>
              <a:rPr lang="en-US" dirty="0">
                <a:solidFill>
                  <a:schemeClr val="bg2">
                    <a:lumMod val="50000"/>
                  </a:schemeClr>
                </a:solidFill>
              </a:rPr>
              <a:t>It is therefore of paramount importance to </a:t>
            </a:r>
            <a:r>
              <a:rPr lang="en-US" b="1" dirty="0">
                <a:solidFill>
                  <a:schemeClr val="bg2">
                    <a:lumMod val="50000"/>
                  </a:schemeClr>
                </a:solidFill>
              </a:rPr>
              <a:t>address decision makers </a:t>
            </a:r>
            <a:r>
              <a:rPr lang="en-US" dirty="0">
                <a:solidFill>
                  <a:schemeClr val="bg2">
                    <a:lumMod val="50000"/>
                  </a:schemeClr>
                </a:solidFill>
              </a:rPr>
              <a:t>with a clear value proposition based on measured parameters focusing on accuracy and robustness</a:t>
            </a:r>
          </a:p>
          <a:p>
            <a:endParaRPr lang="en-US" dirty="0">
              <a:solidFill>
                <a:schemeClr val="bg2">
                  <a:lumMod val="50000"/>
                </a:schemeClr>
              </a:solidFill>
            </a:endParaRPr>
          </a:p>
          <a:p>
            <a:endParaRPr lang="en-GB" b="1" dirty="0">
              <a:solidFill>
                <a:schemeClr val="bg2">
                  <a:lumMod val="50000"/>
                </a:schemeClr>
              </a:solidFill>
            </a:endParaRPr>
          </a:p>
          <a:p>
            <a:endParaRPr lang="LID4096" sz="2200" b="1" dirty="0">
              <a:solidFill>
                <a:schemeClr val="accent2"/>
              </a:solidFill>
            </a:endParaRPr>
          </a:p>
        </p:txBody>
      </p:sp>
      <p:pic>
        <p:nvPicPr>
          <p:cNvPr id="4" name="Picture 3">
            <a:extLst>
              <a:ext uri="{FF2B5EF4-FFF2-40B4-BE49-F238E27FC236}">
                <a16:creationId xmlns:a16="http://schemas.microsoft.com/office/drawing/2014/main" id="{A73EBEAC-C0D5-4252-9AC8-BDC1F77568C2}"/>
              </a:ext>
            </a:extLst>
          </p:cNvPr>
          <p:cNvPicPr>
            <a:picLocks noChangeAspect="1"/>
          </p:cNvPicPr>
          <p:nvPr/>
        </p:nvPicPr>
        <p:blipFill>
          <a:blip r:embed="rId5"/>
          <a:stretch>
            <a:fillRect/>
          </a:stretch>
        </p:blipFill>
        <p:spPr>
          <a:xfrm>
            <a:off x="5073650" y="4062593"/>
            <a:ext cx="3695699" cy="217990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62C19B7-86A7-4326-9631-6205F65EC231}"/>
              </a:ext>
            </a:extLst>
          </p:cNvPr>
          <p:cNvSpPr/>
          <p:nvPr/>
        </p:nvSpPr>
        <p:spPr>
          <a:xfrm>
            <a:off x="5073650" y="2060763"/>
            <a:ext cx="3695700" cy="2001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nSpc>
                <a:spcPct val="107000"/>
              </a:lnSpc>
              <a:spcAft>
                <a:spcPts val="600"/>
              </a:spcAft>
            </a:pPr>
            <a:r>
              <a:rPr lang="en-US" sz="1600" dirty="0">
                <a:solidFill>
                  <a:schemeClr val="bg2">
                    <a:lumMod val="50000"/>
                  </a:schemeClr>
                </a:solidFill>
              </a:rPr>
              <a:t>Jan 2018: the Markets in </a:t>
            </a:r>
            <a:r>
              <a:rPr lang="en-US" sz="1600" b="1" dirty="0">
                <a:solidFill>
                  <a:schemeClr val="bg2">
                    <a:lumMod val="50000"/>
                  </a:schemeClr>
                </a:solidFill>
              </a:rPr>
              <a:t>Financial Instruments Directive* </a:t>
            </a:r>
            <a:r>
              <a:rPr lang="en-US" sz="1600" dirty="0">
                <a:solidFill>
                  <a:schemeClr val="bg2">
                    <a:lumMod val="50000"/>
                  </a:schemeClr>
                </a:solidFill>
              </a:rPr>
              <a:t>regulations in Europe </a:t>
            </a:r>
            <a:r>
              <a:rPr lang="en-US" sz="1600" b="1" dirty="0">
                <a:solidFill>
                  <a:schemeClr val="bg2">
                    <a:lumMod val="50000"/>
                  </a:schemeClr>
                </a:solidFill>
              </a:rPr>
              <a:t>require time-stamping of automated transactions with an accuracy of 100 </a:t>
            </a:r>
            <a:r>
              <a:rPr lang="en-US" sz="1600" b="1" dirty="0" err="1">
                <a:solidFill>
                  <a:schemeClr val="bg2">
                    <a:lumMod val="50000"/>
                  </a:schemeClr>
                </a:solidFill>
              </a:rPr>
              <a:t>μs</a:t>
            </a:r>
            <a:r>
              <a:rPr lang="en-US" sz="1600" dirty="0">
                <a:solidFill>
                  <a:schemeClr val="bg2">
                    <a:lumMod val="50000"/>
                  </a:schemeClr>
                </a:solidFill>
              </a:rPr>
              <a:t>. </a:t>
            </a:r>
          </a:p>
          <a:p>
            <a:pPr lvl="0">
              <a:lnSpc>
                <a:spcPct val="107000"/>
              </a:lnSpc>
              <a:spcAft>
                <a:spcPts val="600"/>
              </a:spcAft>
            </a:pPr>
            <a:r>
              <a:rPr lang="en-US" sz="1600" dirty="0">
                <a:solidFill>
                  <a:schemeClr val="bg2">
                    <a:lumMod val="50000"/>
                  </a:schemeClr>
                </a:solidFill>
              </a:rPr>
              <a:t>Opens up a </a:t>
            </a:r>
            <a:r>
              <a:rPr lang="en-US" sz="1600" b="1" dirty="0">
                <a:solidFill>
                  <a:schemeClr val="bg2">
                    <a:lumMod val="50000"/>
                  </a:schemeClr>
                </a:solidFill>
              </a:rPr>
              <a:t>window of opportunity for an increasing Galileo use</a:t>
            </a:r>
          </a:p>
        </p:txBody>
      </p:sp>
      <p:sp>
        <p:nvSpPr>
          <p:cNvPr id="6" name="Rectangle 5">
            <a:extLst>
              <a:ext uri="{FF2B5EF4-FFF2-40B4-BE49-F238E27FC236}">
                <a16:creationId xmlns:a16="http://schemas.microsoft.com/office/drawing/2014/main" id="{2BAD1C08-46AE-4B85-B55B-329A3106EDCA}"/>
              </a:ext>
            </a:extLst>
          </p:cNvPr>
          <p:cNvSpPr/>
          <p:nvPr/>
        </p:nvSpPr>
        <p:spPr>
          <a:xfrm>
            <a:off x="-57149" y="6642556"/>
            <a:ext cx="1157689" cy="215444"/>
          </a:xfrm>
          <a:prstGeom prst="rect">
            <a:avLst/>
          </a:prstGeom>
        </p:spPr>
        <p:txBody>
          <a:bodyPr wrap="none">
            <a:spAutoFit/>
          </a:bodyPr>
          <a:lstStyle/>
          <a:p>
            <a:r>
              <a:rPr lang="en-US" sz="800" dirty="0">
                <a:solidFill>
                  <a:schemeClr val="bg2">
                    <a:lumMod val="50000"/>
                  </a:schemeClr>
                </a:solidFill>
              </a:rPr>
              <a:t>*(2004/39/EC, MiFID II)</a:t>
            </a:r>
            <a:endParaRPr lang="LID4096" sz="800" dirty="0"/>
          </a:p>
        </p:txBody>
      </p:sp>
      <p:pic>
        <p:nvPicPr>
          <p:cNvPr id="10" name="Audio 9">
            <a:hlinkClick r:id="" action="ppaction://media"/>
            <a:extLst>
              <a:ext uri="{FF2B5EF4-FFF2-40B4-BE49-F238E27FC236}">
                <a16:creationId xmlns:a16="http://schemas.microsoft.com/office/drawing/2014/main" id="{85F64F13-48A5-4B46-81D7-D30938293B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200469"/>
      </p:ext>
    </p:extLst>
  </p:cSld>
  <p:clrMapOvr>
    <a:masterClrMapping/>
  </p:clrMapOvr>
  <mc:AlternateContent xmlns:mc="http://schemas.openxmlformats.org/markup-compatibility/2006" xmlns:p14="http://schemas.microsoft.com/office/powerpoint/2010/main">
    <mc:Choice Requires="p14">
      <p:transition spd="slow" p14:dur="2000" advTm="32375"/>
    </mc:Choice>
    <mc:Fallback xmlns="">
      <p:transition spd="slow" advTm="3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91850" y="256544"/>
            <a:ext cx="7362799" cy="1355272"/>
          </a:xfrm>
        </p:spPr>
        <p:txBody>
          <a:bodyPr/>
          <a:lstStyle/>
          <a:p>
            <a:endParaRPr lang="en-GB" sz="3200" dirty="0"/>
          </a:p>
          <a:p>
            <a:r>
              <a:rPr lang="en-GB" sz="3200" dirty="0"/>
              <a:t>Numerous activities are being undertaken to foster R&amp;D, innovation and the development of novel applications and GNSS components</a:t>
            </a:r>
          </a:p>
          <a:p>
            <a:endParaRPr lang="en-GB" sz="3400" dirty="0"/>
          </a:p>
        </p:txBody>
      </p:sp>
      <p:sp>
        <p:nvSpPr>
          <p:cNvPr id="4" name="Rectangle 3">
            <a:extLst>
              <a:ext uri="{FF2B5EF4-FFF2-40B4-BE49-F238E27FC236}">
                <a16:creationId xmlns:a16="http://schemas.microsoft.com/office/drawing/2014/main" id="{C74C3F26-1348-4BB2-B28E-6F4AB9236828}"/>
              </a:ext>
            </a:extLst>
          </p:cNvPr>
          <p:cNvSpPr/>
          <p:nvPr/>
        </p:nvSpPr>
        <p:spPr>
          <a:xfrm>
            <a:off x="371649" y="2240320"/>
            <a:ext cx="5977175" cy="4154984"/>
          </a:xfrm>
          <a:prstGeom prst="rect">
            <a:avLst/>
          </a:prstGeom>
        </p:spPr>
        <p:txBody>
          <a:bodyPr wrap="square">
            <a:spAutoFit/>
          </a:bodyPr>
          <a:lstStyle/>
          <a:p>
            <a:r>
              <a:rPr lang="en-US" b="1" dirty="0">
                <a:solidFill>
                  <a:schemeClr val="accent2"/>
                </a:solidFill>
              </a:rPr>
              <a:t>The time to act is now – </a:t>
            </a:r>
            <a:r>
              <a:rPr lang="en-US" dirty="0">
                <a:solidFill>
                  <a:prstClr val="black">
                    <a:lumMod val="65000"/>
                    <a:lumOff val="35000"/>
                  </a:prstClr>
                </a:solidFill>
              </a:rPr>
              <a:t>window opportunity 2020-2025</a:t>
            </a:r>
          </a:p>
          <a:p>
            <a:pPr lvl="0"/>
            <a:r>
              <a:rPr lang="en-US" dirty="0">
                <a:solidFill>
                  <a:schemeClr val="tx1">
                    <a:lumMod val="75000"/>
                    <a:lumOff val="25000"/>
                  </a:schemeClr>
                </a:solidFill>
              </a:rPr>
              <a:t>	</a:t>
            </a:r>
          </a:p>
          <a:p>
            <a:pPr lvl="0"/>
            <a:r>
              <a:rPr lang="en-US" b="1" dirty="0">
                <a:solidFill>
                  <a:schemeClr val="tx1">
                    <a:lumMod val="75000"/>
                    <a:lumOff val="25000"/>
                  </a:schemeClr>
                </a:solidFill>
              </a:rPr>
              <a:t>Developing a T&amp;S solution offering</a:t>
            </a:r>
            <a:r>
              <a:rPr lang="en-US" dirty="0">
                <a:solidFill>
                  <a:schemeClr val="tx1">
                    <a:lumMod val="75000"/>
                    <a:lumOff val="25000"/>
                  </a:schemeClr>
                </a:solidFill>
              </a:rPr>
              <a:t> built upon Galileo differentiators </a:t>
            </a:r>
          </a:p>
          <a:p>
            <a:pPr lvl="0"/>
            <a:r>
              <a:rPr lang="en-US" b="1" dirty="0">
                <a:solidFill>
                  <a:schemeClr val="tx1">
                    <a:lumMod val="75000"/>
                    <a:lumOff val="25000"/>
                  </a:schemeClr>
                </a:solidFill>
              </a:rPr>
              <a:t>	</a:t>
            </a:r>
          </a:p>
          <a:p>
            <a:pPr lvl="0"/>
            <a:r>
              <a:rPr lang="en-US" b="1" dirty="0">
                <a:solidFill>
                  <a:schemeClr val="tx1">
                    <a:lumMod val="75000"/>
                    <a:lumOff val="25000"/>
                  </a:schemeClr>
                </a:solidFill>
              </a:rPr>
              <a:t>Developing a Galileo-based timing receiver</a:t>
            </a:r>
            <a:r>
              <a:rPr lang="en-US" dirty="0">
                <a:solidFill>
                  <a:schemeClr val="tx1">
                    <a:lumMod val="75000"/>
                    <a:lumOff val="25000"/>
                  </a:schemeClr>
                </a:solidFill>
              </a:rPr>
              <a:t> trough R&amp;D</a:t>
            </a:r>
          </a:p>
          <a:p>
            <a:pPr lvl="0"/>
            <a:r>
              <a:rPr lang="en-US" b="1" dirty="0">
                <a:solidFill>
                  <a:schemeClr val="tx1">
                    <a:lumMod val="75000"/>
                    <a:lumOff val="25000"/>
                  </a:schemeClr>
                </a:solidFill>
              </a:rPr>
              <a:t>	</a:t>
            </a:r>
          </a:p>
          <a:p>
            <a:pPr lvl="0"/>
            <a:r>
              <a:rPr lang="en-US" b="1" dirty="0">
                <a:solidFill>
                  <a:schemeClr val="tx1">
                    <a:lumMod val="75000"/>
                    <a:lumOff val="25000"/>
                  </a:schemeClr>
                </a:solidFill>
              </a:rPr>
              <a:t>Improving awareness </a:t>
            </a:r>
            <a:r>
              <a:rPr lang="en-US" dirty="0">
                <a:solidFill>
                  <a:schemeClr val="tx1">
                    <a:lumMod val="75000"/>
                    <a:lumOff val="25000"/>
                  </a:schemeClr>
                </a:solidFill>
              </a:rPr>
              <a:t>and to</a:t>
            </a:r>
            <a:r>
              <a:rPr lang="en-US" b="1" dirty="0">
                <a:solidFill>
                  <a:schemeClr val="tx1">
                    <a:lumMod val="75000"/>
                    <a:lumOff val="25000"/>
                  </a:schemeClr>
                </a:solidFill>
              </a:rPr>
              <a:t> ensure the sharing of best practices </a:t>
            </a:r>
            <a:endParaRPr lang="en-US" dirty="0">
              <a:solidFill>
                <a:schemeClr val="tx1">
                  <a:lumMod val="75000"/>
                  <a:lumOff val="25000"/>
                </a:schemeClr>
              </a:solidFill>
            </a:endParaRPr>
          </a:p>
          <a:p>
            <a:pPr lvl="0"/>
            <a:r>
              <a:rPr lang="en-US" b="1" dirty="0">
                <a:solidFill>
                  <a:schemeClr val="tx1">
                    <a:lumMod val="75000"/>
                    <a:lumOff val="25000"/>
                  </a:schemeClr>
                </a:solidFill>
              </a:rPr>
              <a:t>	</a:t>
            </a:r>
          </a:p>
          <a:p>
            <a:pPr lvl="0"/>
            <a:r>
              <a:rPr lang="en-US" b="1" dirty="0">
                <a:solidFill>
                  <a:schemeClr val="tx1">
                    <a:lumMod val="75000"/>
                    <a:lumOff val="25000"/>
                  </a:schemeClr>
                </a:solidFill>
              </a:rPr>
              <a:t>Ensuring, together with EC, a Galileo-friendly legislation framework</a:t>
            </a:r>
            <a:endParaRPr lang="en-US" dirty="0">
              <a:solidFill>
                <a:schemeClr val="tx1">
                  <a:lumMod val="75000"/>
                  <a:lumOff val="25000"/>
                </a:schemeClr>
              </a:solidFill>
            </a:endParaRPr>
          </a:p>
          <a:p>
            <a:endParaRPr lang="LID4096" sz="1600" b="1" dirty="0">
              <a:solidFill>
                <a:schemeClr val="tx1">
                  <a:lumMod val="65000"/>
                  <a:lumOff val="35000"/>
                </a:schemeClr>
              </a:solidFill>
            </a:endParaRPr>
          </a:p>
          <a:p>
            <a:endParaRPr lang="en-GB" sz="1600" b="1" dirty="0">
              <a:solidFill>
                <a:prstClr val="black">
                  <a:lumMod val="65000"/>
                  <a:lumOff val="35000"/>
                </a:prstClr>
              </a:solidFill>
            </a:endParaRPr>
          </a:p>
          <a:p>
            <a:endParaRPr lang="en-GB" sz="1600" b="1" dirty="0">
              <a:solidFill>
                <a:schemeClr val="accent2"/>
              </a:solidFill>
            </a:endParaRPr>
          </a:p>
        </p:txBody>
      </p:sp>
      <p:pic>
        <p:nvPicPr>
          <p:cNvPr id="24578" name="Picture 2" descr="VÃ½sledek obrÃ¡zku pro market development icon">
            <a:extLst>
              <a:ext uri="{FF2B5EF4-FFF2-40B4-BE49-F238E27FC236}">
                <a16:creationId xmlns:a16="http://schemas.microsoft.com/office/drawing/2014/main" id="{A1015393-9DB0-4EF7-9C70-CBD701FCEEF1}"/>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9601" y="2557820"/>
            <a:ext cx="2411650" cy="2411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9D0F48-81AB-4C04-8093-714DA254CAFC}"/>
              </a:ext>
            </a:extLst>
          </p:cNvPr>
          <p:cNvPicPr>
            <a:picLocks noChangeAspect="1"/>
          </p:cNvPicPr>
          <p:nvPr/>
        </p:nvPicPr>
        <p:blipFill>
          <a:blip r:embed="rId6"/>
          <a:stretch>
            <a:fillRect/>
          </a:stretch>
        </p:blipFill>
        <p:spPr>
          <a:xfrm>
            <a:off x="7881937" y="2789792"/>
            <a:ext cx="422275" cy="533400"/>
          </a:xfrm>
          <a:prstGeom prst="rect">
            <a:avLst/>
          </a:prstGeom>
        </p:spPr>
      </p:pic>
      <p:pic>
        <p:nvPicPr>
          <p:cNvPr id="3" name="Audio 2">
            <a:hlinkClick r:id="" action="ppaction://media"/>
            <a:extLst>
              <a:ext uri="{FF2B5EF4-FFF2-40B4-BE49-F238E27FC236}">
                <a16:creationId xmlns:a16="http://schemas.microsoft.com/office/drawing/2014/main" id="{B3888BCD-9918-4D57-B14D-22764C2E24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75122446"/>
      </p:ext>
    </p:extLst>
  </p:cSld>
  <p:clrMapOvr>
    <a:masterClrMapping/>
  </p:clrMapOvr>
  <mc:AlternateContent xmlns:mc="http://schemas.openxmlformats.org/markup-compatibility/2006" xmlns:p14="http://schemas.microsoft.com/office/powerpoint/2010/main">
    <mc:Choice Requires="p14">
      <p:transition spd="slow" p14:dur="2000" advTm="32533"/>
    </mc:Choice>
    <mc:Fallback xmlns="">
      <p:transition spd="slow" advTm="3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91850" y="256544"/>
            <a:ext cx="7362799" cy="1355272"/>
          </a:xfrm>
        </p:spPr>
        <p:txBody>
          <a:bodyPr/>
          <a:lstStyle/>
          <a:p>
            <a:r>
              <a:rPr lang="en-GB" sz="3400" dirty="0"/>
              <a:t>EU-funded R&amp;D towards a robust timing receiver</a:t>
            </a:r>
          </a:p>
        </p:txBody>
      </p:sp>
      <p:sp>
        <p:nvSpPr>
          <p:cNvPr id="3" name="Rectangle 2">
            <a:extLst>
              <a:ext uri="{FF2B5EF4-FFF2-40B4-BE49-F238E27FC236}">
                <a16:creationId xmlns:a16="http://schemas.microsoft.com/office/drawing/2014/main" id="{D1CB5BA3-D065-4B6B-92D7-98B522A1C9CB}"/>
              </a:ext>
            </a:extLst>
          </p:cNvPr>
          <p:cNvSpPr/>
          <p:nvPr/>
        </p:nvSpPr>
        <p:spPr>
          <a:xfrm>
            <a:off x="419100" y="1659441"/>
            <a:ext cx="8077200" cy="4401205"/>
          </a:xfrm>
          <a:prstGeom prst="rect">
            <a:avLst/>
          </a:prstGeom>
        </p:spPr>
        <p:txBody>
          <a:bodyPr wrap="square">
            <a:spAutoFit/>
          </a:bodyPr>
          <a:lstStyle/>
          <a:p>
            <a:pPr algn="just">
              <a:spcAft>
                <a:spcPts val="600"/>
              </a:spcAft>
            </a:pPr>
            <a:r>
              <a:rPr lang="en-US" b="1" dirty="0">
                <a:solidFill>
                  <a:srgbClr val="08131F"/>
                </a:solidFill>
                <a:latin typeface="Calibri" panose="020F0502020204030204" pitchFamily="34" charset="0"/>
                <a:ea typeface="Times New Roman" panose="02020603050405020304" pitchFamily="18" charset="0"/>
                <a:cs typeface="Times New Roman" panose="02020603050405020304" pitchFamily="18" charset="0"/>
              </a:rPr>
              <a:t>		</a:t>
            </a:r>
            <a:r>
              <a:rPr lang="en-US" b="1" dirty="0">
                <a:solidFill>
                  <a:schemeClr val="tx1">
                    <a:lumMod val="75000"/>
                    <a:lumOff val="25000"/>
                  </a:schemeClr>
                </a:solidFill>
                <a:ea typeface="Times New Roman" panose="02020603050405020304" pitchFamily="18" charset="0"/>
                <a:cs typeface="Times New Roman" panose="02020603050405020304" pitchFamily="18" charset="0"/>
              </a:rPr>
              <a:t>Two GSA Fundamental Elements </a:t>
            </a:r>
            <a:r>
              <a:rPr lang="en-US" dirty="0">
                <a:solidFill>
                  <a:schemeClr val="tx1">
                    <a:lumMod val="75000"/>
                    <a:lumOff val="25000"/>
                  </a:schemeClr>
                </a:solidFill>
                <a:ea typeface="Times New Roman" panose="02020603050405020304" pitchFamily="18" charset="0"/>
                <a:cs typeface="Times New Roman" panose="02020603050405020304" pitchFamily="18" charset="0"/>
              </a:rPr>
              <a:t>projects aim to support the 		market adoption of Galileo as a reliable time source</a:t>
            </a:r>
          </a:p>
          <a:p>
            <a:pPr algn="just">
              <a:spcAft>
                <a:spcPts val="600"/>
              </a:spcAft>
            </a:pPr>
            <a:endParaRPr lang="en-US" dirty="0">
              <a:solidFill>
                <a:schemeClr val="tx1">
                  <a:lumMod val="75000"/>
                  <a:lumOff val="25000"/>
                </a:schemeClr>
              </a:solidFill>
              <a:ea typeface="Times New Roman" panose="02020603050405020304" pitchFamily="18" charset="0"/>
              <a:cs typeface="Times New Roman" panose="02020603050405020304" pitchFamily="18" charset="0"/>
            </a:endParaRPr>
          </a:p>
          <a:p>
            <a:pPr algn="just">
              <a:spcAft>
                <a:spcPts val="0"/>
              </a:spcAft>
            </a:pPr>
            <a:r>
              <a:rPr lang="en-US" b="1" dirty="0">
                <a:solidFill>
                  <a:schemeClr val="tx1">
                    <a:lumMod val="75000"/>
                    <a:lumOff val="25000"/>
                  </a:schemeClr>
                </a:solidFill>
                <a:ea typeface="Times New Roman" panose="02020603050405020304" pitchFamily="18" charset="0"/>
                <a:cs typeface="Times New Roman" panose="02020603050405020304" pitchFamily="18" charset="0"/>
              </a:rPr>
              <a:t>GIANO</a:t>
            </a:r>
            <a:r>
              <a:rPr lang="en-US" dirty="0">
                <a:solidFill>
                  <a:schemeClr val="tx1">
                    <a:lumMod val="75000"/>
                    <a:lumOff val="25000"/>
                  </a:schemeClr>
                </a:solidFill>
                <a:ea typeface="Times New Roman" panose="02020603050405020304" pitchFamily="18" charset="0"/>
                <a:cs typeface="Times New Roman" panose="02020603050405020304" pitchFamily="18" charset="0"/>
              </a:rPr>
              <a:t> (Galileo based Timing Receiver for Critical Infrastructure Robustness), KO Feb 2019), aims at developing an </a:t>
            </a:r>
            <a:r>
              <a:rPr lang="en-US" b="1" dirty="0">
                <a:solidFill>
                  <a:schemeClr val="tx1">
                    <a:lumMod val="75000"/>
                    <a:lumOff val="25000"/>
                  </a:schemeClr>
                </a:solidFill>
                <a:ea typeface="Times New Roman" panose="02020603050405020304" pitchFamily="18" charset="0"/>
                <a:cs typeface="Times New Roman" panose="02020603050405020304" pitchFamily="18" charset="0"/>
              </a:rPr>
              <a:t>innovative Galileo-based timing receiver </a:t>
            </a:r>
            <a:r>
              <a:rPr lang="en-US" dirty="0">
                <a:solidFill>
                  <a:schemeClr val="tx1">
                    <a:lumMod val="75000"/>
                    <a:lumOff val="25000"/>
                  </a:schemeClr>
                </a:solidFill>
                <a:ea typeface="Times New Roman" panose="02020603050405020304" pitchFamily="18" charset="0"/>
                <a:cs typeface="Times New Roman" panose="02020603050405020304" pitchFamily="18" charset="0"/>
              </a:rPr>
              <a:t>based on flexible architecture, </a:t>
            </a:r>
            <a:r>
              <a:rPr lang="en-US" b="1" dirty="0">
                <a:solidFill>
                  <a:schemeClr val="tx1">
                    <a:lumMod val="75000"/>
                    <a:lumOff val="25000"/>
                  </a:schemeClr>
                </a:solidFill>
                <a:ea typeface="Times New Roman" panose="02020603050405020304" pitchFamily="18" charset="0"/>
                <a:cs typeface="Times New Roman" panose="02020603050405020304" pitchFamily="18" charset="0"/>
              </a:rPr>
              <a:t>improving resilience and robustness of European Critical Infrastructures at a reasonable cost</a:t>
            </a:r>
            <a:r>
              <a:rPr lang="en-US" dirty="0">
                <a:solidFill>
                  <a:schemeClr val="tx1">
                    <a:lumMod val="75000"/>
                    <a:lumOff val="25000"/>
                  </a:schemeClr>
                </a:solidFill>
                <a:ea typeface="Times New Roman" panose="02020603050405020304" pitchFamily="18" charset="0"/>
                <a:cs typeface="Times New Roman" panose="02020603050405020304" pitchFamily="18" charset="0"/>
              </a:rPr>
              <a:t>.</a:t>
            </a:r>
          </a:p>
          <a:p>
            <a:pPr algn="just">
              <a:spcAft>
                <a:spcPts val="0"/>
              </a:spcAft>
            </a:pPr>
            <a:endParaRPr lang="en-US" dirty="0">
              <a:solidFill>
                <a:schemeClr val="tx1">
                  <a:lumMod val="75000"/>
                  <a:lumOff val="25000"/>
                </a:schemeClr>
              </a:solidFill>
              <a:ea typeface="Times New Roman" panose="02020603050405020304" pitchFamily="18" charset="0"/>
              <a:cs typeface="Times New Roman" panose="02020603050405020304" pitchFamily="18" charset="0"/>
            </a:endParaRPr>
          </a:p>
          <a:p>
            <a:pPr algn="just">
              <a:spcAft>
                <a:spcPts val="0"/>
              </a:spcAft>
            </a:pPr>
            <a:r>
              <a:rPr lang="en-US" dirty="0">
                <a:solidFill>
                  <a:schemeClr val="tx1">
                    <a:lumMod val="75000"/>
                    <a:lumOff val="25000"/>
                  </a:schemeClr>
                </a:solidFill>
                <a:ea typeface="Times New Roman" panose="02020603050405020304" pitchFamily="18" charset="0"/>
                <a:cs typeface="Times New Roman" panose="02020603050405020304" pitchFamily="18" charset="0"/>
              </a:rPr>
              <a:t> </a:t>
            </a:r>
          </a:p>
          <a:p>
            <a:pPr algn="just">
              <a:spcAft>
                <a:spcPts val="0"/>
              </a:spcAft>
            </a:pPr>
            <a:r>
              <a:rPr lang="en-US" b="1" dirty="0">
                <a:solidFill>
                  <a:schemeClr val="tx1">
                    <a:lumMod val="75000"/>
                    <a:lumOff val="25000"/>
                  </a:schemeClr>
                </a:solidFill>
                <a:ea typeface="Times New Roman" panose="02020603050405020304" pitchFamily="18" charset="0"/>
                <a:cs typeface="Times New Roman" panose="02020603050405020304" pitchFamily="18" charset="0"/>
              </a:rPr>
              <a:t>GEARS</a:t>
            </a:r>
            <a:r>
              <a:rPr lang="en-US" dirty="0">
                <a:solidFill>
                  <a:schemeClr val="tx1">
                    <a:lumMod val="75000"/>
                    <a:lumOff val="25000"/>
                  </a:schemeClr>
                </a:solidFill>
                <a:ea typeface="Times New Roman" panose="02020603050405020304" pitchFamily="18" charset="0"/>
                <a:cs typeface="Times New Roman" panose="02020603050405020304" pitchFamily="18" charset="0"/>
              </a:rPr>
              <a:t> – (The Galileo Authenticated Robust Timing System), KO Jul 2019, has the objectives of:</a:t>
            </a:r>
          </a:p>
          <a:p>
            <a:pPr marL="285750" lvl="0" indent="-285750" algn="just">
              <a:spcAft>
                <a:spcPts val="0"/>
              </a:spcAft>
              <a:buFont typeface="Arial" panose="020B0604020202020204" pitchFamily="34" charset="0"/>
              <a:buChar char="•"/>
            </a:pPr>
            <a:r>
              <a:rPr lang="en-US" b="1" dirty="0">
                <a:solidFill>
                  <a:schemeClr val="tx1">
                    <a:lumMod val="75000"/>
                    <a:lumOff val="25000"/>
                  </a:schemeClr>
                </a:solidFill>
                <a:ea typeface="Times New Roman" panose="02020603050405020304" pitchFamily="18" charset="0"/>
                <a:cs typeface="Times New Roman" panose="02020603050405020304" pitchFamily="18" charset="0"/>
              </a:rPr>
              <a:t>Improving performances and resilience </a:t>
            </a:r>
            <a:r>
              <a:rPr lang="en-US" dirty="0">
                <a:solidFill>
                  <a:schemeClr val="tx1">
                    <a:lumMod val="75000"/>
                    <a:lumOff val="25000"/>
                  </a:schemeClr>
                </a:solidFill>
                <a:ea typeface="Times New Roman" panose="02020603050405020304" pitchFamily="18" charset="0"/>
                <a:cs typeface="Times New Roman" panose="02020603050405020304" pitchFamily="18" charset="0"/>
              </a:rPr>
              <a:t>of Galileo and GNSS Timing receiver</a:t>
            </a:r>
          </a:p>
          <a:p>
            <a:pPr marL="285750" lvl="0" indent="-285750" algn="just">
              <a:spcAft>
                <a:spcPts val="0"/>
              </a:spcAft>
              <a:buFont typeface="Arial" panose="020B0604020202020204" pitchFamily="34" charset="0"/>
              <a:buChar char="•"/>
            </a:pPr>
            <a:r>
              <a:rPr lang="en-US" b="1" dirty="0">
                <a:solidFill>
                  <a:schemeClr val="tx1">
                    <a:lumMod val="75000"/>
                    <a:lumOff val="25000"/>
                  </a:schemeClr>
                </a:solidFill>
                <a:ea typeface="Times New Roman" panose="02020603050405020304" pitchFamily="18" charset="0"/>
                <a:cs typeface="Times New Roman" panose="02020603050405020304" pitchFamily="18" charset="0"/>
              </a:rPr>
              <a:t>Developing and demonstrating the effectiveness of unique Galileo services </a:t>
            </a:r>
            <a:r>
              <a:rPr lang="en-US" dirty="0">
                <a:solidFill>
                  <a:schemeClr val="tx1">
                    <a:lumMod val="75000"/>
                    <a:lumOff val="25000"/>
                  </a:schemeClr>
                </a:solidFill>
                <a:ea typeface="Times New Roman" panose="02020603050405020304" pitchFamily="18" charset="0"/>
                <a:cs typeface="Times New Roman" panose="02020603050405020304" pitchFamily="18" charset="0"/>
              </a:rPr>
              <a:t>to operators</a:t>
            </a:r>
          </a:p>
          <a:p>
            <a:pPr marL="285750" lvl="0" indent="-285750" algn="just">
              <a:spcAft>
                <a:spcPts val="0"/>
              </a:spcAft>
              <a:buFont typeface="Arial" panose="020B0604020202020204" pitchFamily="34" charset="0"/>
              <a:buChar char="•"/>
            </a:pPr>
            <a:r>
              <a:rPr lang="en-US" b="1" dirty="0">
                <a:solidFill>
                  <a:schemeClr val="tx1">
                    <a:lumMod val="75000"/>
                    <a:lumOff val="25000"/>
                  </a:schemeClr>
                </a:solidFill>
                <a:ea typeface="Times New Roman" panose="02020603050405020304" pitchFamily="18" charset="0"/>
                <a:cs typeface="Times New Roman" panose="02020603050405020304" pitchFamily="18" charset="0"/>
              </a:rPr>
              <a:t>Strengthening market adoption</a:t>
            </a:r>
            <a:endParaRPr lang="en-US" b="1"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3F73985-6BDC-45B7-AC06-6A8DA331F5BF}"/>
              </a:ext>
            </a:extLst>
          </p:cNvPr>
          <p:cNvPicPr>
            <a:picLocks noChangeAspect="1"/>
          </p:cNvPicPr>
          <p:nvPr/>
        </p:nvPicPr>
        <p:blipFill>
          <a:blip r:embed="rId5"/>
          <a:stretch>
            <a:fillRect/>
          </a:stretch>
        </p:blipFill>
        <p:spPr>
          <a:xfrm>
            <a:off x="419100" y="1659441"/>
            <a:ext cx="1803400" cy="811451"/>
          </a:xfrm>
          <a:prstGeom prst="rect">
            <a:avLst/>
          </a:prstGeom>
        </p:spPr>
      </p:pic>
      <p:pic>
        <p:nvPicPr>
          <p:cNvPr id="16" name="Audio 15">
            <a:hlinkClick r:id="" action="ppaction://media"/>
            <a:extLst>
              <a:ext uri="{FF2B5EF4-FFF2-40B4-BE49-F238E27FC236}">
                <a16:creationId xmlns:a16="http://schemas.microsoft.com/office/drawing/2014/main" id="{B26848F4-02B3-4BB9-828A-3EB1A615F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97368717"/>
      </p:ext>
    </p:extLst>
  </p:cSld>
  <p:clrMapOvr>
    <a:masterClrMapping/>
  </p:clrMapOvr>
  <mc:AlternateContent xmlns:mc="http://schemas.openxmlformats.org/markup-compatibility/2006" xmlns:p14="http://schemas.microsoft.com/office/powerpoint/2010/main">
    <mc:Choice Requires="p14">
      <p:transition spd="slow" p14:dur="2000" advTm="115276"/>
    </mc:Choice>
    <mc:Fallback xmlns="">
      <p:transition spd="slow" advTm="11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4DAA4E-733C-4AF2-B121-0B5A8A32C33C}"/>
              </a:ext>
            </a:extLst>
          </p:cNvPr>
          <p:cNvSpPr>
            <a:spLocks noGrp="1"/>
          </p:cNvSpPr>
          <p:nvPr>
            <p:ph sz="quarter" idx="10"/>
          </p:nvPr>
        </p:nvSpPr>
        <p:spPr/>
        <p:txBody>
          <a:bodyPr/>
          <a:lstStyle/>
          <a:p>
            <a:r>
              <a:rPr lang="en-GB" sz="3200" dirty="0"/>
              <a:t>A Galileo Timing Service can be released leveraging the outcomes of R&amp;D projects</a:t>
            </a:r>
            <a:endParaRPr lang="en-150" sz="3200" dirty="0"/>
          </a:p>
        </p:txBody>
      </p:sp>
      <p:graphicFrame>
        <p:nvGraphicFramePr>
          <p:cNvPr id="4" name="Content Placeholder 3">
            <a:extLst>
              <a:ext uri="{FF2B5EF4-FFF2-40B4-BE49-F238E27FC236}">
                <a16:creationId xmlns:a16="http://schemas.microsoft.com/office/drawing/2014/main" id="{D14E5EEC-1BE7-4F7D-ACED-BC406426A398}"/>
              </a:ext>
            </a:extLst>
          </p:cNvPr>
          <p:cNvGraphicFramePr>
            <a:graphicFrameLocks noGrp="1"/>
          </p:cNvGraphicFramePr>
          <p:nvPr>
            <p:ph idx="1"/>
            <p:extLst>
              <p:ext uri="{D42A27DB-BD31-4B8C-83A1-F6EECF244321}">
                <p14:modId xmlns:p14="http://schemas.microsoft.com/office/powerpoint/2010/main" val="2488539676"/>
              </p:ext>
            </p:extLst>
          </p:nvPr>
        </p:nvGraphicFramePr>
        <p:xfrm>
          <a:off x="0" y="1684900"/>
          <a:ext cx="9143999" cy="5160438"/>
        </p:xfrm>
        <a:graphic>
          <a:graphicData uri="http://schemas.openxmlformats.org/drawingml/2006/table">
            <a:tbl>
              <a:tblPr firstRow="1" bandRow="1">
                <a:tableStyleId>{69012ECD-51FC-41F1-AA8D-1B2483CD663E}</a:tableStyleId>
              </a:tblPr>
              <a:tblGrid>
                <a:gridCol w="2775645">
                  <a:extLst>
                    <a:ext uri="{9D8B030D-6E8A-4147-A177-3AD203B41FA5}">
                      <a16:colId xmlns:a16="http://schemas.microsoft.com/office/drawing/2014/main" val="20000"/>
                    </a:ext>
                  </a:extLst>
                </a:gridCol>
                <a:gridCol w="3277121">
                  <a:extLst>
                    <a:ext uri="{9D8B030D-6E8A-4147-A177-3AD203B41FA5}">
                      <a16:colId xmlns:a16="http://schemas.microsoft.com/office/drawing/2014/main" val="20001"/>
                    </a:ext>
                  </a:extLst>
                </a:gridCol>
                <a:gridCol w="755211">
                  <a:extLst>
                    <a:ext uri="{9D8B030D-6E8A-4147-A177-3AD203B41FA5}">
                      <a16:colId xmlns:a16="http://schemas.microsoft.com/office/drawing/2014/main" val="20002"/>
                    </a:ext>
                  </a:extLst>
                </a:gridCol>
                <a:gridCol w="778674">
                  <a:extLst>
                    <a:ext uri="{9D8B030D-6E8A-4147-A177-3AD203B41FA5}">
                      <a16:colId xmlns:a16="http://schemas.microsoft.com/office/drawing/2014/main" val="20003"/>
                    </a:ext>
                  </a:extLst>
                </a:gridCol>
                <a:gridCol w="778674">
                  <a:extLst>
                    <a:ext uri="{9D8B030D-6E8A-4147-A177-3AD203B41FA5}">
                      <a16:colId xmlns:a16="http://schemas.microsoft.com/office/drawing/2014/main" val="20004"/>
                    </a:ext>
                  </a:extLst>
                </a:gridCol>
                <a:gridCol w="778674">
                  <a:extLst>
                    <a:ext uri="{9D8B030D-6E8A-4147-A177-3AD203B41FA5}">
                      <a16:colId xmlns:a16="http://schemas.microsoft.com/office/drawing/2014/main" val="20005"/>
                    </a:ext>
                  </a:extLst>
                </a:gridCol>
              </a:tblGrid>
              <a:tr h="515156">
                <a:tc>
                  <a:txBody>
                    <a:bodyPr/>
                    <a:lstStyle/>
                    <a:p>
                      <a:pPr algn="ctr"/>
                      <a:r>
                        <a:rPr lang="en-GB" sz="1400" dirty="0"/>
                        <a:t>Application Offerings </a:t>
                      </a:r>
                      <a:endParaRPr lang="en-GB" sz="1400" dirty="0">
                        <a:solidFill>
                          <a:schemeClr val="bg1"/>
                        </a:solidFill>
                      </a:endParaRPr>
                    </a:p>
                  </a:txBody>
                  <a:tcPr/>
                </a:tc>
                <a:tc>
                  <a:txBody>
                    <a:bodyPr/>
                    <a:lstStyle/>
                    <a:p>
                      <a:pPr algn="ctr"/>
                      <a:r>
                        <a:rPr lang="en-GB" sz="1400" kern="1200" dirty="0"/>
                        <a:t>Description</a:t>
                      </a:r>
                      <a:endParaRPr lang="en-GB" sz="1400" b="1" kern="1200"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algn="ctr"/>
                      <a:r>
                        <a:rPr lang="en-GB" sz="1400" dirty="0"/>
                        <a:t>TLC</a:t>
                      </a:r>
                      <a:endParaRPr lang="en-GB" sz="1400" dirty="0">
                        <a:solidFill>
                          <a:schemeClr val="bg1"/>
                        </a:solidFill>
                      </a:endParaRPr>
                    </a:p>
                  </a:txBody>
                  <a:tcPr/>
                </a:tc>
                <a:tc>
                  <a:txBody>
                    <a:bodyPr/>
                    <a:lstStyle/>
                    <a:p>
                      <a:pPr algn="ctr"/>
                      <a:r>
                        <a:rPr lang="en-GB" sz="1400" dirty="0"/>
                        <a:t>Power grids</a:t>
                      </a:r>
                      <a:endParaRPr lang="en-GB" sz="1400" dirty="0">
                        <a:solidFill>
                          <a:schemeClr val="bg1"/>
                        </a:solidFill>
                      </a:endParaRPr>
                    </a:p>
                  </a:txBody>
                  <a:tcPr/>
                </a:tc>
                <a:tc>
                  <a:txBody>
                    <a:bodyPr/>
                    <a:lstStyle/>
                    <a:p>
                      <a:pPr algn="ctr"/>
                      <a:r>
                        <a:rPr lang="en-GB" sz="1400" dirty="0"/>
                        <a:t>Finance </a:t>
                      </a:r>
                      <a:endParaRPr lang="en-GB" sz="1400" dirty="0">
                        <a:solidFill>
                          <a:schemeClr val="bg1"/>
                        </a:solidFill>
                      </a:endParaRPr>
                    </a:p>
                  </a:txBody>
                  <a:tcPr/>
                </a:tc>
                <a:tc>
                  <a:txBody>
                    <a:bodyPr/>
                    <a:lstStyle/>
                    <a:p>
                      <a:pPr algn="ctr"/>
                      <a:r>
                        <a:rPr lang="en-GB" sz="1400" dirty="0"/>
                        <a:t>Labs</a:t>
                      </a:r>
                      <a:endParaRPr lang="en-GB" sz="1400" dirty="0">
                        <a:solidFill>
                          <a:schemeClr val="bg1"/>
                        </a:solidFill>
                      </a:endParaRPr>
                    </a:p>
                  </a:txBody>
                  <a:tcPr/>
                </a:tc>
                <a:extLst>
                  <a:ext uri="{0D108BD9-81ED-4DB2-BD59-A6C34878D82A}">
                    <a16:rowId xmlns:a16="http://schemas.microsoft.com/office/drawing/2014/main" val="10000"/>
                  </a:ext>
                </a:extLst>
              </a:tr>
              <a:tr h="740838">
                <a:tc>
                  <a:txBody>
                    <a:bodyPr/>
                    <a:lstStyle/>
                    <a:p>
                      <a:pPr algn="just"/>
                      <a:r>
                        <a:rPr lang="en-GB" sz="1400" b="1" dirty="0"/>
                        <a:t>1. Galileo time integrity</a:t>
                      </a:r>
                    </a:p>
                    <a:p>
                      <a:pPr algn="just"/>
                      <a:r>
                        <a:rPr lang="en-GB" sz="1400" b="0" dirty="0"/>
                        <a:t>leveraging OS in the first place, and then OS-NMA after 2021</a:t>
                      </a:r>
                    </a:p>
                  </a:txBody>
                  <a:tcPr>
                    <a:solidFill>
                      <a:schemeClr val="accent1">
                        <a:lumMod val="20000"/>
                        <a:lumOff val="80000"/>
                      </a:schemeClr>
                    </a:solidFill>
                  </a:tcPr>
                </a:tc>
                <a:tc>
                  <a:txBody>
                    <a:bodyPr/>
                    <a:lstStyle/>
                    <a:p>
                      <a:pPr algn="just"/>
                      <a:r>
                        <a:rPr lang="en-GB" sz="1400" dirty="0"/>
                        <a:t>Validation and performance assessment of the timing information disseminated by the Galileo System</a:t>
                      </a:r>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p>
                      <a:pPr marL="0" indent="0" algn="ctr">
                        <a:buFont typeface="Wingdings" panose="05000000000000000000" pitchFamily="2" charset="2"/>
                        <a:buNone/>
                      </a:pPr>
                      <a:r>
                        <a:rPr lang="en-GB" sz="1400" dirty="0"/>
                        <a:t> </a:t>
                      </a:r>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285750" indent="-285750" algn="ctr">
                        <a:buFont typeface="Wingdings" panose="05000000000000000000" pitchFamily="2" charset="2"/>
                        <a:buChar char="ü"/>
                      </a:pPr>
                      <a:endParaRPr lang="en-GB" sz="1400" dirty="0"/>
                    </a:p>
                    <a:p>
                      <a:pPr marL="0" indent="0" algn="ctr">
                        <a:buFont typeface="Wingdings" panose="05000000000000000000" pitchFamily="2" charset="2"/>
                        <a:buNone/>
                      </a:pPr>
                      <a:r>
                        <a:rPr lang="en-GB" sz="1400" dirty="0">
                          <a:sym typeface="Wingdings" panose="05000000000000000000" pitchFamily="2" charset="2"/>
                        </a:rPr>
                        <a:t></a:t>
                      </a:r>
                      <a:endParaRPr lang="en-GB" sz="1400" dirty="0"/>
                    </a:p>
                    <a:p>
                      <a:pPr marL="0" indent="0" algn="ctr">
                        <a:buFont typeface="Wingdings" panose="05000000000000000000" pitchFamily="2" charset="2"/>
                        <a:buNone/>
                      </a:pPr>
                      <a:endParaRPr lang="en-GB" sz="1400" dirty="0"/>
                    </a:p>
                  </a:txBody>
                  <a:tcPr/>
                </a:tc>
                <a:extLst>
                  <a:ext uri="{0D108BD9-81ED-4DB2-BD59-A6C34878D82A}">
                    <a16:rowId xmlns:a16="http://schemas.microsoft.com/office/drawing/2014/main" val="10001"/>
                  </a:ext>
                </a:extLst>
              </a:tr>
              <a:tr h="1151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t>2. Trusted time distribution and remote audit </a:t>
                      </a:r>
                      <a:r>
                        <a:rPr lang="en-GB" sz="1400" b="1" dirty="0"/>
                        <a:t> </a:t>
                      </a:r>
                      <a:r>
                        <a:rPr lang="en-GB" sz="1400" b="0" dirty="0"/>
                        <a:t>leveraging OS in the first place, and then OS-NMA after 2021</a:t>
                      </a:r>
                      <a:endParaRPr lang="en-GB" sz="1400" b="0" kern="1200" dirty="0">
                        <a:solidFill>
                          <a:srgbClr val="4472C4"/>
                        </a:solidFill>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1">
                        <a:lumMod val="20000"/>
                        <a:lumOff val="80000"/>
                      </a:schemeClr>
                    </a:solidFill>
                  </a:tcPr>
                </a:tc>
                <a:tc>
                  <a:txBody>
                    <a:bodyPr/>
                    <a:lstStyle/>
                    <a:p>
                      <a:pPr algn="just"/>
                      <a:r>
                        <a:rPr lang="en-GB" sz="1400" dirty="0"/>
                        <a:t>Dissemination of UTC time and frequency over Internet using NTP (or PTP) and remote assessment of the client clock synchronisation by providing audits and report</a:t>
                      </a:r>
                    </a:p>
                  </a:txBody>
                  <a:tcPr/>
                </a:tc>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400" dirty="0"/>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400" dirty="0">
                          <a:sym typeface="Wingdings" panose="05000000000000000000" pitchFamily="2" charset="2"/>
                        </a:rPr>
                        <a:t></a:t>
                      </a:r>
                      <a:endParaRPr lang="en-GB" sz="1400" dirty="0"/>
                    </a:p>
                    <a:p>
                      <a:pPr marL="0" indent="0" algn="ctr">
                        <a:buFont typeface="Wingdings" panose="05000000000000000000" pitchFamily="2" charset="2"/>
                        <a:buNone/>
                      </a:pPr>
                      <a:r>
                        <a:rPr lang="en-GB" sz="1400" dirty="0"/>
                        <a:t> </a:t>
                      </a:r>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285750" indent="-285750" algn="ctr">
                        <a:buFont typeface="Wingdings" panose="05000000000000000000" pitchFamily="2" charset="2"/>
                        <a:buChar char="ü"/>
                      </a:pPr>
                      <a:endParaRPr lang="en-GB" sz="1400" dirty="0"/>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400" dirty="0">
                          <a:sym typeface="Wingdings" panose="05000000000000000000" pitchFamily="2" charset="2"/>
                        </a:rPr>
                        <a:t></a:t>
                      </a:r>
                      <a:endParaRPr lang="en-GB" sz="1400" dirty="0"/>
                    </a:p>
                  </a:txBody>
                  <a:tcPr/>
                </a:tc>
                <a:extLst>
                  <a:ext uri="{0D108BD9-81ED-4DB2-BD59-A6C34878D82A}">
                    <a16:rowId xmlns:a16="http://schemas.microsoft.com/office/drawing/2014/main" val="10002"/>
                  </a:ext>
                </a:extLst>
              </a:tr>
              <a:tr h="1575772">
                <a:tc>
                  <a:txBody>
                    <a:bodyPr/>
                    <a:lstStyle/>
                    <a:p>
                      <a:pPr marL="0" algn="just" defTabSz="914400" rtl="0" eaLnBrk="1" latinLnBrk="0" hangingPunct="1"/>
                      <a:r>
                        <a:rPr lang="en-GB" sz="1400" b="1" kern="1200" dirty="0"/>
                        <a:t>3. Certified Time steering and monitoring </a:t>
                      </a:r>
                      <a:r>
                        <a:rPr lang="en-GB" sz="1400" b="0" dirty="0"/>
                        <a:t>leveraging OS in the first place, and then OS-NMA (or CAS) after 2021</a:t>
                      </a:r>
                      <a:endParaRPr lang="en-GB" sz="1400" b="0" kern="1200" dirty="0">
                        <a:solidFill>
                          <a:srgbClr val="404040"/>
                        </a:solidFill>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1">
                        <a:lumMod val="20000"/>
                        <a:lumOff val="80000"/>
                      </a:schemeClr>
                    </a:solidFill>
                  </a:tcPr>
                </a:tc>
                <a:tc>
                  <a:txBody>
                    <a:bodyPr/>
                    <a:lstStyle/>
                    <a:p>
                      <a:pPr algn="just"/>
                      <a:r>
                        <a:rPr lang="en-GB" sz="1400" dirty="0"/>
                        <a:t>Dissemination of precise and accurate time using multi-GNSS Galileo based Time Transfer techniques and a real-time internet link, allowing the real-time monitoring and certification of the time offset between the User Terminal and the Time Reference Facility</a:t>
                      </a:r>
                    </a:p>
                  </a:txBody>
                  <a:tcPr/>
                </a:tc>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400" dirty="0"/>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400" dirty="0">
                          <a:sym typeface="Wingdings" panose="05000000000000000000" pitchFamily="2" charset="2"/>
                        </a:rPr>
                        <a:t></a:t>
                      </a:r>
                      <a:endParaRPr lang="en-GB" sz="1400" dirty="0"/>
                    </a:p>
                    <a:p>
                      <a:pPr marL="0" indent="0" algn="ctr">
                        <a:buFont typeface="Wingdings" panose="05000000000000000000" pitchFamily="2" charset="2"/>
                        <a:buNone/>
                      </a:pPr>
                      <a:r>
                        <a:rPr lang="en-GB" sz="1400" dirty="0"/>
                        <a:t> </a:t>
                      </a:r>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285750" indent="-285750" algn="ctr">
                        <a:buFont typeface="Wingdings" panose="05000000000000000000" pitchFamily="2" charset="2"/>
                        <a:buChar char="ü"/>
                      </a:pPr>
                      <a:endParaRPr lang="en-GB" sz="1400" dirty="0"/>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400" dirty="0">
                          <a:sym typeface="Wingdings" panose="05000000000000000000" pitchFamily="2" charset="2"/>
                        </a:rPr>
                        <a:t></a:t>
                      </a:r>
                      <a:endParaRPr lang="en-GB" sz="1400" dirty="0"/>
                    </a:p>
                  </a:txBody>
                  <a:tcPr/>
                </a:tc>
                <a:extLst>
                  <a:ext uri="{0D108BD9-81ED-4DB2-BD59-A6C34878D82A}">
                    <a16:rowId xmlns:a16="http://schemas.microsoft.com/office/drawing/2014/main" val="10003"/>
                  </a:ext>
                </a:extLst>
              </a:tr>
              <a:tr h="1151525">
                <a:tc>
                  <a:txBody>
                    <a:bodyPr/>
                    <a:lstStyle/>
                    <a:p>
                      <a:r>
                        <a:rPr lang="en-GB" sz="1400" b="1" kern="1200" dirty="0"/>
                        <a:t>4. Robust accurate time </a:t>
                      </a:r>
                      <a:r>
                        <a:rPr lang="en-GB" sz="1400" b="0" dirty="0"/>
                        <a:t>leveraging OS in the first place, and then OS-NMA (or CAS) after 2021</a:t>
                      </a:r>
                      <a:endParaRPr lang="en-GB" sz="1400" b="0" kern="1200" dirty="0">
                        <a:solidFill>
                          <a:srgbClr val="404040"/>
                        </a:solidFill>
                        <a:latin typeface="Calibri" panose="020F0502020204030204" pitchFamily="34" charset="0"/>
                        <a:ea typeface="SimSun" panose="02010600030101010101" pitchFamily="2" charset="-122"/>
                        <a:cs typeface="Times New Roman" panose="02020603050405020304" pitchFamily="18" charset="0"/>
                      </a:endParaRPr>
                    </a:p>
                  </a:txBody>
                  <a:tcPr>
                    <a:solidFill>
                      <a:schemeClr val="accent1">
                        <a:lumMod val="20000"/>
                        <a:lumOff val="80000"/>
                      </a:schemeClr>
                    </a:solidFill>
                  </a:tcPr>
                </a:tc>
                <a:tc>
                  <a:txBody>
                    <a:bodyPr/>
                    <a:lstStyle/>
                    <a:p>
                      <a:pPr algn="just"/>
                      <a:r>
                        <a:rPr lang="en-GB" sz="1400" dirty="0"/>
                        <a:t>Robustness against GNSS signals and system failures and/or attacks like jamming or spoofing and robustness against failures or attack to communication network</a:t>
                      </a:r>
                    </a:p>
                  </a:txBody>
                  <a:tcPr/>
                </a:tc>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400" dirty="0"/>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400" dirty="0">
                          <a:sym typeface="Wingdings" panose="05000000000000000000" pitchFamily="2" charset="2"/>
                        </a:rPr>
                        <a:t></a:t>
                      </a:r>
                      <a:r>
                        <a:rPr lang="en-GB" sz="1400" dirty="0"/>
                        <a:t> </a:t>
                      </a:r>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0" indent="0" algn="ctr">
                        <a:buFont typeface="Wingdings" panose="05000000000000000000" pitchFamily="2" charset="2"/>
                        <a:buNone/>
                      </a:pPr>
                      <a:endParaRPr lang="en-GB" sz="1400" dirty="0">
                        <a:sym typeface="Wingdings" panose="05000000000000000000" pitchFamily="2" charset="2"/>
                      </a:endParaRPr>
                    </a:p>
                    <a:p>
                      <a:pPr marL="0" indent="0" algn="ctr">
                        <a:buFont typeface="Wingdings" panose="05000000000000000000" pitchFamily="2" charset="2"/>
                        <a:buNone/>
                      </a:pPr>
                      <a:r>
                        <a:rPr lang="en-GB" sz="1400" dirty="0">
                          <a:sym typeface="Wingdings" panose="05000000000000000000" pitchFamily="2" charset="2"/>
                        </a:rPr>
                        <a:t></a:t>
                      </a:r>
                      <a:endParaRPr lang="en-GB" sz="1400" dirty="0"/>
                    </a:p>
                  </a:txBody>
                  <a:tcPr/>
                </a:tc>
                <a:tc>
                  <a:txBody>
                    <a:bodyPr/>
                    <a:lstStyle/>
                    <a:p>
                      <a:pPr marL="285750" indent="-285750" algn="ctr">
                        <a:buFont typeface="Wingdings" panose="05000000000000000000" pitchFamily="2" charset="2"/>
                        <a:buChar char="ü"/>
                      </a:pPr>
                      <a:endParaRPr lang="en-GB" sz="1400" dirty="0"/>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400" dirty="0">
                          <a:sym typeface="Wingdings" panose="05000000000000000000" pitchFamily="2" charset="2"/>
                        </a:rPr>
                        <a:t></a:t>
                      </a:r>
                      <a:endParaRPr lang="en-GB" sz="1400" dirty="0"/>
                    </a:p>
                  </a:txBody>
                  <a:tcPr/>
                </a:tc>
                <a:extLst>
                  <a:ext uri="{0D108BD9-81ED-4DB2-BD59-A6C34878D82A}">
                    <a16:rowId xmlns:a16="http://schemas.microsoft.com/office/drawing/2014/main" val="10004"/>
                  </a:ext>
                </a:extLst>
              </a:tr>
            </a:tbl>
          </a:graphicData>
        </a:graphic>
      </p:graphicFrame>
      <p:pic>
        <p:nvPicPr>
          <p:cNvPr id="6" name="Audio 5">
            <a:hlinkClick r:id="" action="ppaction://media"/>
            <a:extLst>
              <a:ext uri="{FF2B5EF4-FFF2-40B4-BE49-F238E27FC236}">
                <a16:creationId xmlns:a16="http://schemas.microsoft.com/office/drawing/2014/main" id="{3058E787-6F4F-48DA-88E2-DAFB178B2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4661722"/>
      </p:ext>
    </p:extLst>
  </p:cSld>
  <p:clrMapOvr>
    <a:masterClrMapping/>
  </p:clrMapOvr>
  <mc:AlternateContent xmlns:mc="http://schemas.openxmlformats.org/markup-compatibility/2006" xmlns:p14="http://schemas.microsoft.com/office/powerpoint/2010/main">
    <mc:Choice Requires="p14">
      <p:transition spd="slow" p14:dur="2000" advTm="157891"/>
    </mc:Choice>
    <mc:Fallback xmlns="">
      <p:transition spd="slow" advTm="15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7CE92-370E-4FDC-9C28-4B2A87138A53}"/>
              </a:ext>
            </a:extLst>
          </p:cNvPr>
          <p:cNvSpPr>
            <a:spLocks noGrp="1"/>
          </p:cNvSpPr>
          <p:nvPr>
            <p:ph sz="quarter" idx="10"/>
          </p:nvPr>
        </p:nvSpPr>
        <p:spPr/>
        <p:txBody>
          <a:bodyPr/>
          <a:lstStyle/>
          <a:p>
            <a:r>
              <a:rPr lang="en-US" sz="3200" dirty="0"/>
              <a:t>Galileo T&amp;S </a:t>
            </a:r>
            <a:r>
              <a:rPr lang="en-GB" sz="3200" dirty="0"/>
              <a:t>AO#1 “</a:t>
            </a:r>
            <a:r>
              <a:rPr lang="en-US" sz="3200" dirty="0"/>
              <a:t>Galileo Timing Integrity” description</a:t>
            </a:r>
            <a:endParaRPr lang="en-150" sz="3200" dirty="0"/>
          </a:p>
        </p:txBody>
      </p:sp>
      <p:grpSp>
        <p:nvGrpSpPr>
          <p:cNvPr id="5" name="Group 4">
            <a:extLst>
              <a:ext uri="{FF2B5EF4-FFF2-40B4-BE49-F238E27FC236}">
                <a16:creationId xmlns:a16="http://schemas.microsoft.com/office/drawing/2014/main" id="{E6D09C79-E0B6-4AF8-A8E8-C592E2364507}"/>
              </a:ext>
            </a:extLst>
          </p:cNvPr>
          <p:cNvGrpSpPr/>
          <p:nvPr/>
        </p:nvGrpSpPr>
        <p:grpSpPr>
          <a:xfrm>
            <a:off x="340242" y="2226725"/>
            <a:ext cx="8337718" cy="4503684"/>
            <a:chOff x="334011" y="1259166"/>
            <a:chExt cx="8343949" cy="3941879"/>
          </a:xfrm>
        </p:grpSpPr>
        <p:sp>
          <p:nvSpPr>
            <p:cNvPr id="6" name="TextBox 8">
              <a:extLst>
                <a:ext uri="{FF2B5EF4-FFF2-40B4-BE49-F238E27FC236}">
                  <a16:creationId xmlns:a16="http://schemas.microsoft.com/office/drawing/2014/main" id="{7046CB5F-98E8-4915-A2AD-26178299B616}"/>
                </a:ext>
              </a:extLst>
            </p:cNvPr>
            <p:cNvSpPr txBox="1">
              <a:spLocks noChangeArrowheads="1"/>
            </p:cNvSpPr>
            <p:nvPr/>
          </p:nvSpPr>
          <p:spPr bwMode="auto">
            <a:xfrm>
              <a:off x="334011" y="1259166"/>
              <a:ext cx="1904882" cy="1113506"/>
            </a:xfrm>
            <a:prstGeom prst="rect">
              <a:avLst/>
            </a:prstGeom>
            <a:solidFill>
              <a:schemeClr val="accent1"/>
            </a:solidFill>
            <a:ln w="9525">
              <a:noFill/>
              <a:miter lim="800000"/>
              <a:headEnd/>
              <a:tailEnd/>
            </a:ln>
          </p:spPr>
          <p:txBody>
            <a:bodyPr anchor="ctr"/>
            <a:lstStyle>
              <a:defPPr>
                <a:defRPr lang="en-US"/>
              </a:defPPr>
              <a:lvl1pPr algn="ctr" eaLnBrk="1" hangingPunct="1">
                <a:defRPr sz="1200">
                  <a:solidFill>
                    <a:schemeClr val="bg1"/>
                  </a:solidFill>
                  <a:latin typeface="Calibri" charset="0"/>
                  <a:ea typeface="Calibri" charset="0"/>
                  <a:cs typeface="Calibri" charset="0"/>
                </a:defRPr>
              </a:lvl1pPr>
              <a:lvl2pPr marL="742950" indent="-285750">
                <a:defRPr>
                  <a:latin typeface="Verdana" charset="0"/>
                  <a:ea typeface="MS PGothic" charset="0"/>
                  <a:cs typeface="MS PGothic" charset="0"/>
                </a:defRPr>
              </a:lvl2pPr>
              <a:lvl3pPr marL="1143000" indent="-228600">
                <a:defRPr>
                  <a:latin typeface="Verdana" charset="0"/>
                  <a:ea typeface="MS PGothic" charset="0"/>
                  <a:cs typeface="MS PGothic" charset="0"/>
                </a:defRPr>
              </a:lvl3pPr>
              <a:lvl4pPr marL="1600200" indent="-228600">
                <a:defRPr>
                  <a:latin typeface="Verdana" charset="0"/>
                  <a:ea typeface="MS PGothic" charset="0"/>
                  <a:cs typeface="MS PGothic" charset="0"/>
                </a:defRPr>
              </a:lvl4pPr>
              <a:lvl5pPr marL="2057400" indent="-228600">
                <a:defRPr>
                  <a:latin typeface="Verdana" charset="0"/>
                  <a:ea typeface="MS PGothic" charset="0"/>
                  <a:cs typeface="MS PGothic" charset="0"/>
                </a:defRPr>
              </a:lvl5pPr>
              <a:lvl6pPr marL="2514600" indent="-228600" eaLnBrk="0" fontAlgn="base" hangingPunct="0">
                <a:spcBef>
                  <a:spcPct val="0"/>
                </a:spcBef>
                <a:spcAft>
                  <a:spcPct val="0"/>
                </a:spcAft>
                <a:defRPr>
                  <a:latin typeface="Verdana" charset="0"/>
                  <a:ea typeface="MS PGothic" charset="0"/>
                  <a:cs typeface="MS PGothic" charset="0"/>
                </a:defRPr>
              </a:lvl6pPr>
              <a:lvl7pPr marL="2971800" indent="-228600" eaLnBrk="0" fontAlgn="base" hangingPunct="0">
                <a:spcBef>
                  <a:spcPct val="0"/>
                </a:spcBef>
                <a:spcAft>
                  <a:spcPct val="0"/>
                </a:spcAft>
                <a:defRPr>
                  <a:latin typeface="Verdana" charset="0"/>
                  <a:ea typeface="MS PGothic" charset="0"/>
                  <a:cs typeface="MS PGothic" charset="0"/>
                </a:defRPr>
              </a:lvl7pPr>
              <a:lvl8pPr marL="3429000" indent="-228600" eaLnBrk="0" fontAlgn="base" hangingPunct="0">
                <a:spcBef>
                  <a:spcPct val="0"/>
                </a:spcBef>
                <a:spcAft>
                  <a:spcPct val="0"/>
                </a:spcAft>
                <a:defRPr>
                  <a:latin typeface="Verdana" charset="0"/>
                  <a:ea typeface="MS PGothic" charset="0"/>
                  <a:cs typeface="MS PGothic" charset="0"/>
                </a:defRPr>
              </a:lvl8pPr>
              <a:lvl9pPr marL="3886200" indent="-228600" eaLnBrk="0" fontAlgn="base" hangingPunct="0">
                <a:spcBef>
                  <a:spcPct val="0"/>
                </a:spcBef>
                <a:spcAft>
                  <a:spcPct val="0"/>
                </a:spcAft>
                <a:defRPr>
                  <a:latin typeface="Verdana" charset="0"/>
                  <a:ea typeface="MS PGothic" charset="0"/>
                  <a:cs typeface="MS PGothic" charset="0"/>
                </a:defRPr>
              </a:lvl9pPr>
            </a:lstStyle>
            <a:p>
              <a:r>
                <a:rPr lang="en-GB" sz="1600" dirty="0"/>
                <a:t>Galileo Timing Integrity</a:t>
              </a:r>
            </a:p>
            <a:p>
              <a:r>
                <a:rPr lang="en-GB" sz="1600" dirty="0"/>
                <a:t>(Dashboard)</a:t>
              </a:r>
              <a:endParaRPr lang="en-US" sz="1400" dirty="0"/>
            </a:p>
          </p:txBody>
        </p:sp>
        <p:sp>
          <p:nvSpPr>
            <p:cNvPr id="7" name="TextBox 6">
              <a:extLst>
                <a:ext uri="{FF2B5EF4-FFF2-40B4-BE49-F238E27FC236}">
                  <a16:creationId xmlns:a16="http://schemas.microsoft.com/office/drawing/2014/main" id="{EE2D7B18-A635-4E96-8758-BB196CD6F71E}"/>
                </a:ext>
              </a:extLst>
            </p:cNvPr>
            <p:cNvSpPr txBox="1">
              <a:spLocks noChangeArrowheads="1"/>
            </p:cNvSpPr>
            <p:nvPr/>
          </p:nvSpPr>
          <p:spPr bwMode="auto">
            <a:xfrm>
              <a:off x="378021" y="3038324"/>
              <a:ext cx="8299938" cy="2162721"/>
            </a:xfrm>
            <a:prstGeom prst="rect">
              <a:avLst/>
            </a:prstGeom>
            <a:solidFill>
              <a:schemeClr val="bg1"/>
            </a:solidFill>
            <a:ln>
              <a:solidFill>
                <a:schemeClr val="accent1"/>
              </a:solidFill>
            </a:ln>
          </p:spPr>
          <p:txBody>
            <a:bodyPr anchor="ctr"/>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marL="316531" indent="-316531" algn="just">
                <a:spcAft>
                  <a:spcPts val="554"/>
                </a:spcAft>
                <a:buFont typeface="Symbol" panose="05050102010706020507" pitchFamily="18" charset="2"/>
                <a:buChar char=""/>
              </a:pPr>
              <a:r>
                <a:rPr lang="en-GB" sz="1600"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Ensure, that the </a:t>
              </a:r>
              <a:r>
                <a:rPr lang="en-GB" sz="1600" dirty="0">
                  <a:solidFill>
                    <a:srgbClr val="3F3F3F"/>
                  </a:solidFill>
                  <a:latin typeface="Calibri" panose="020F0502020204030204" pitchFamily="34" charset="0"/>
                  <a:ea typeface="SimSun" panose="02010600030101010101" pitchFamily="2" charset="-122"/>
                  <a:cs typeface="Times New Roman" panose="02020603050405020304" pitchFamily="18" charset="0"/>
                </a:rPr>
                <a:t>accuracy of the time estimated at user level is within certain limits with respect to the reference time</a:t>
              </a:r>
            </a:p>
            <a:p>
              <a:pPr marL="316531" indent="-316531" algn="just">
                <a:spcAft>
                  <a:spcPts val="554"/>
                </a:spcAft>
                <a:buFont typeface="Symbol" panose="05050102010706020507" pitchFamily="18" charset="2"/>
                <a:buChar char=""/>
              </a:pPr>
              <a:r>
                <a:rPr lang="en-GB" sz="1600"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Improve the integrity of Galileo system by </a:t>
              </a:r>
              <a:r>
                <a:rPr lang="en-GB" sz="1600" dirty="0">
                  <a:solidFill>
                    <a:srgbClr val="3F3F3F"/>
                  </a:solidFill>
                  <a:latin typeface="Calibri" panose="020F0502020204030204" pitchFamily="34" charset="0"/>
                  <a:ea typeface="SimSun" panose="02010600030101010101" pitchFamily="2" charset="-122"/>
                  <a:cs typeface="Times New Roman" panose="02020603050405020304" pitchFamily="18" charset="0"/>
                </a:rPr>
                <a:t>providing to the user </a:t>
              </a:r>
              <a:r>
                <a:rPr lang="en-GB" sz="1600"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a </a:t>
              </a:r>
              <a:r>
                <a:rPr lang="en-GB" sz="1600" dirty="0">
                  <a:solidFill>
                    <a:srgbClr val="3F3F3F"/>
                  </a:solidFill>
                  <a:latin typeface="Calibri" panose="020F0502020204030204" pitchFamily="34" charset="0"/>
                  <a:ea typeface="SimSun" panose="02010600030101010101" pitchFamily="2" charset="-122"/>
                  <a:cs typeface="Times New Roman" panose="02020603050405020304" pitchFamily="18" charset="0"/>
                </a:rPr>
                <a:t>“confidence level indicator” </a:t>
              </a:r>
              <a:r>
                <a:rPr lang="en-GB" sz="1600"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(CLI) of the timing information and by providing satellite clock correction application</a:t>
              </a:r>
            </a:p>
            <a:p>
              <a:pPr marL="316531" indent="-316531" algn="just">
                <a:spcAft>
                  <a:spcPts val="554"/>
                </a:spcAft>
                <a:buFont typeface="Symbol" panose="05050102010706020507" pitchFamily="18" charset="2"/>
                <a:buChar char=""/>
              </a:pPr>
              <a:r>
                <a:rPr lang="en-GB" sz="1600" dirty="0">
                  <a:solidFill>
                    <a:srgbClr val="3F3F3F"/>
                  </a:solidFill>
                  <a:latin typeface="Calibri" panose="020F0502020204030204" pitchFamily="34" charset="0"/>
                  <a:ea typeface="SimSun" panose="02010600030101010101" pitchFamily="2" charset="-122"/>
                  <a:cs typeface="Times New Roman" panose="02020603050405020304" pitchFamily="18" charset="0"/>
                </a:rPr>
                <a:t>Monitor the status of Galileo satellite clocks detecting in real time possible anomalies and generating automatic alerts </a:t>
              </a:r>
              <a:r>
                <a:rPr lang="en-GB" sz="1600" b="0" dirty="0">
                  <a:solidFill>
                    <a:srgbClr val="3F3F3F"/>
                  </a:solidFill>
                  <a:latin typeface="Calibri" panose="020F0502020204030204" pitchFamily="34" charset="0"/>
                  <a:ea typeface="SimSun" panose="02010600030101010101" pitchFamily="2" charset="-122"/>
                  <a:cs typeface="Times New Roman" panose="02020603050405020304" pitchFamily="18" charset="0"/>
                </a:rPr>
                <a:t>in case the satellite is considered unusable (which can be named “Time to Alert”) </a:t>
              </a:r>
            </a:p>
          </p:txBody>
        </p:sp>
        <p:sp>
          <p:nvSpPr>
            <p:cNvPr id="8" name="TextBox 7">
              <a:extLst>
                <a:ext uri="{FF2B5EF4-FFF2-40B4-BE49-F238E27FC236}">
                  <a16:creationId xmlns:a16="http://schemas.microsoft.com/office/drawing/2014/main" id="{2AD19F4C-3C60-4DE3-B9F6-BDC5B07AD27E}"/>
                </a:ext>
              </a:extLst>
            </p:cNvPr>
            <p:cNvSpPr txBox="1">
              <a:spLocks noChangeArrowheads="1"/>
            </p:cNvSpPr>
            <p:nvPr/>
          </p:nvSpPr>
          <p:spPr bwMode="auto">
            <a:xfrm>
              <a:off x="2608055" y="1259166"/>
              <a:ext cx="6069905" cy="1113506"/>
            </a:xfrm>
            <a:prstGeom prst="rect">
              <a:avLst/>
            </a:prstGeom>
            <a:solidFill>
              <a:schemeClr val="bg1"/>
            </a:solidFill>
            <a:ln>
              <a:solidFill>
                <a:schemeClr val="accent1"/>
              </a:solidFill>
            </a:ln>
          </p:spPr>
          <p:txBody>
            <a:bodyPr anchor="ctr"/>
            <a:lstStyle>
              <a:lvl1pPr>
                <a:defRPr sz="1400" b="1">
                  <a:solidFill>
                    <a:srgbClr val="000000"/>
                  </a:solidFill>
                  <a:latin typeface="Verdana" charset="0"/>
                  <a:ea typeface="MS PGothic" charset="0"/>
                  <a:cs typeface="MS PGothic" charset="0"/>
                </a:defRPr>
              </a:lvl1pPr>
              <a:lvl2pPr marL="742950" indent="-285750">
                <a:defRPr sz="1400" b="1">
                  <a:solidFill>
                    <a:srgbClr val="000000"/>
                  </a:solidFill>
                  <a:latin typeface="Verdana" charset="0"/>
                  <a:ea typeface="MS PGothic" charset="0"/>
                  <a:cs typeface="MS PGothic" charset="0"/>
                </a:defRPr>
              </a:lvl2pPr>
              <a:lvl3pPr marL="1143000" indent="-228600">
                <a:defRPr sz="1400" b="1">
                  <a:solidFill>
                    <a:srgbClr val="000000"/>
                  </a:solidFill>
                  <a:latin typeface="Verdana" charset="0"/>
                  <a:ea typeface="MS PGothic" charset="0"/>
                  <a:cs typeface="MS PGothic" charset="0"/>
                </a:defRPr>
              </a:lvl3pPr>
              <a:lvl4pPr marL="1600200" indent="-228600">
                <a:defRPr sz="1400" b="1">
                  <a:solidFill>
                    <a:srgbClr val="000000"/>
                  </a:solidFill>
                  <a:latin typeface="Verdana" charset="0"/>
                  <a:ea typeface="MS PGothic" charset="0"/>
                  <a:cs typeface="MS PGothic" charset="0"/>
                </a:defRPr>
              </a:lvl4pPr>
              <a:lvl5pPr marL="2057400" indent="-228600">
                <a:defRPr sz="1400" b="1">
                  <a:solidFill>
                    <a:srgbClr val="000000"/>
                  </a:solidFill>
                  <a:latin typeface="Verdana" charset="0"/>
                  <a:ea typeface="MS PGothic" charset="0"/>
                  <a:cs typeface="MS PGothic" charset="0"/>
                </a:defRPr>
              </a:lvl5pPr>
              <a:lvl6pPr marL="2514600" indent="-228600" eaLnBrk="0" fontAlgn="base" hangingPunct="0">
                <a:spcBef>
                  <a:spcPct val="0"/>
                </a:spcBef>
                <a:spcAft>
                  <a:spcPct val="0"/>
                </a:spcAft>
                <a:defRPr sz="1400" b="1">
                  <a:solidFill>
                    <a:srgbClr val="000000"/>
                  </a:solidFill>
                  <a:latin typeface="Verdana" charset="0"/>
                  <a:ea typeface="MS PGothic" charset="0"/>
                  <a:cs typeface="MS PGothic" charset="0"/>
                </a:defRPr>
              </a:lvl6pPr>
              <a:lvl7pPr marL="2971800" indent="-228600" eaLnBrk="0" fontAlgn="base" hangingPunct="0">
                <a:spcBef>
                  <a:spcPct val="0"/>
                </a:spcBef>
                <a:spcAft>
                  <a:spcPct val="0"/>
                </a:spcAft>
                <a:defRPr sz="1400" b="1">
                  <a:solidFill>
                    <a:srgbClr val="000000"/>
                  </a:solidFill>
                  <a:latin typeface="Verdana" charset="0"/>
                  <a:ea typeface="MS PGothic" charset="0"/>
                  <a:cs typeface="MS PGothic" charset="0"/>
                </a:defRPr>
              </a:lvl7pPr>
              <a:lvl8pPr marL="3429000" indent="-228600" eaLnBrk="0" fontAlgn="base" hangingPunct="0">
                <a:spcBef>
                  <a:spcPct val="0"/>
                </a:spcBef>
                <a:spcAft>
                  <a:spcPct val="0"/>
                </a:spcAft>
                <a:defRPr sz="1400" b="1">
                  <a:solidFill>
                    <a:srgbClr val="000000"/>
                  </a:solidFill>
                  <a:latin typeface="Verdana" charset="0"/>
                  <a:ea typeface="MS PGothic" charset="0"/>
                  <a:cs typeface="MS PGothic" charset="0"/>
                </a:defRPr>
              </a:lvl8pPr>
              <a:lvl9pPr marL="3886200" indent="-228600" eaLnBrk="0" fontAlgn="base" hangingPunct="0">
                <a:spcBef>
                  <a:spcPct val="0"/>
                </a:spcBef>
                <a:spcAft>
                  <a:spcPct val="0"/>
                </a:spcAft>
                <a:defRPr sz="1400" b="1">
                  <a:solidFill>
                    <a:srgbClr val="000000"/>
                  </a:solidFill>
                  <a:latin typeface="Verdana" charset="0"/>
                  <a:ea typeface="MS PGothic" charset="0"/>
                  <a:cs typeface="MS PGothic" charset="0"/>
                </a:defRPr>
              </a:lvl9pPr>
            </a:lstStyle>
            <a:p>
              <a:pPr algn="ctr">
                <a:spcAft>
                  <a:spcPts val="554"/>
                </a:spcAft>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Deliver a time integrity service to the GNSS users, by providing integrity information to improve user timing accuracy as well as positioning.</a:t>
              </a:r>
            </a:p>
            <a:p>
              <a:pPr algn="ctr">
                <a:spcAft>
                  <a:spcPts val="554"/>
                </a:spcAft>
              </a:pPr>
              <a:r>
                <a:rPr lang="en-GB" dirty="0">
                  <a:solidFill>
                    <a:srgbClr val="3F3F3F"/>
                  </a:solidFill>
                  <a:latin typeface="Calibri" panose="020F0502020204030204" pitchFamily="34" charset="0"/>
                  <a:ea typeface="SimSun" panose="02010600030101010101" pitchFamily="2" charset="-122"/>
                  <a:cs typeface="Times New Roman" panose="02020603050405020304" pitchFamily="18" charset="0"/>
                </a:rPr>
                <a:t>Basically a key feature that intends to provide users with validation and performance assessment of the timing information disseminated by the Galileo System. This is especially important for critical infrastructure operators</a:t>
              </a:r>
            </a:p>
          </p:txBody>
        </p:sp>
        <p:sp>
          <p:nvSpPr>
            <p:cNvPr id="9" name="Triangle 21">
              <a:extLst>
                <a:ext uri="{FF2B5EF4-FFF2-40B4-BE49-F238E27FC236}">
                  <a16:creationId xmlns:a16="http://schemas.microsoft.com/office/drawing/2014/main" id="{25B3D70E-2E20-4202-895A-187AC0A6A807}"/>
                </a:ext>
              </a:extLst>
            </p:cNvPr>
            <p:cNvSpPr/>
            <p:nvPr/>
          </p:nvSpPr>
          <p:spPr bwMode="auto">
            <a:xfrm rot="5400000">
              <a:off x="1931525" y="1742523"/>
              <a:ext cx="997118" cy="119784"/>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err="1">
                <a:solidFill>
                  <a:srgbClr val="000000"/>
                </a:solidFill>
              </a:endParaRPr>
            </a:p>
          </p:txBody>
        </p:sp>
        <p:sp>
          <p:nvSpPr>
            <p:cNvPr id="10" name="Triangle 21">
              <a:extLst>
                <a:ext uri="{FF2B5EF4-FFF2-40B4-BE49-F238E27FC236}">
                  <a16:creationId xmlns:a16="http://schemas.microsoft.com/office/drawing/2014/main" id="{5F25C474-BF0B-4918-A1D8-58BB97C38EB3}"/>
                </a:ext>
              </a:extLst>
            </p:cNvPr>
            <p:cNvSpPr/>
            <p:nvPr/>
          </p:nvSpPr>
          <p:spPr bwMode="auto">
            <a:xfrm rot="10800000">
              <a:off x="1244837" y="2550359"/>
              <a:ext cx="6487553" cy="362350"/>
            </a:xfrm>
            <a:prstGeom prst="triangle">
              <a:avLst/>
            </a:prstGeom>
            <a:solidFill>
              <a:schemeClr val="accent3"/>
            </a:solid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defTabSz="844083" eaLnBrk="0" fontAlgn="base" hangingPunct="0">
                <a:spcBef>
                  <a:spcPct val="0"/>
                </a:spcBef>
                <a:spcAft>
                  <a:spcPct val="0"/>
                </a:spcAft>
              </a:pPr>
              <a:endParaRPr lang="en-US" sz="1292" dirty="0">
                <a:solidFill>
                  <a:srgbClr val="000000"/>
                </a:solidFill>
              </a:endParaRPr>
            </a:p>
          </p:txBody>
        </p:sp>
        <p:sp>
          <p:nvSpPr>
            <p:cNvPr id="11" name="TextBox 10">
              <a:extLst>
                <a:ext uri="{FF2B5EF4-FFF2-40B4-BE49-F238E27FC236}">
                  <a16:creationId xmlns:a16="http://schemas.microsoft.com/office/drawing/2014/main" id="{F635C59D-A9BC-4932-95E3-47000F98D7EC}"/>
                </a:ext>
              </a:extLst>
            </p:cNvPr>
            <p:cNvSpPr txBox="1"/>
            <p:nvPr/>
          </p:nvSpPr>
          <p:spPr>
            <a:xfrm>
              <a:off x="3594531" y="2583375"/>
              <a:ext cx="1788171" cy="296322"/>
            </a:xfrm>
            <a:prstGeom prst="rect">
              <a:avLst/>
            </a:prstGeom>
            <a:noFill/>
          </p:spPr>
          <p:txBody>
            <a:bodyPr wrap="none" rtlCol="0" anchor="ctr">
              <a:spAutoFit/>
            </a:bodyPr>
            <a:lstStyle/>
            <a:p>
              <a:pPr algn="ctr"/>
              <a:r>
                <a:rPr lang="en-US" sz="1600" b="1" dirty="0">
                  <a:solidFill>
                    <a:schemeClr val="bg1"/>
                  </a:solidFill>
                  <a:latin typeface="Calibri" panose="020F0502020204030204" pitchFamily="34" charset="0"/>
                </a:rPr>
                <a:t>Key Functionalities</a:t>
              </a:r>
            </a:p>
          </p:txBody>
        </p:sp>
      </p:grpSp>
      <p:sp>
        <p:nvSpPr>
          <p:cNvPr id="12" name="Oval 11">
            <a:extLst>
              <a:ext uri="{FF2B5EF4-FFF2-40B4-BE49-F238E27FC236}">
                <a16:creationId xmlns:a16="http://schemas.microsoft.com/office/drawing/2014/main" id="{D3D402B9-509F-4284-9FEF-6268FAC7D888}"/>
              </a:ext>
            </a:extLst>
          </p:cNvPr>
          <p:cNvSpPr/>
          <p:nvPr/>
        </p:nvSpPr>
        <p:spPr bwMode="auto">
          <a:xfrm>
            <a:off x="160420" y="2041449"/>
            <a:ext cx="584060" cy="392315"/>
          </a:xfrm>
          <a:prstGeom prst="ellipse">
            <a:avLst/>
          </a:prstGeom>
          <a:solidFill>
            <a:schemeClr val="accent2"/>
          </a:solidFill>
          <a:ln w="6350" cap="flat" cmpd="sng" algn="ctr">
            <a:noFill/>
            <a:prstDash val="solid"/>
            <a:round/>
            <a:headEnd type="none" w="med" len="med"/>
            <a:tailEnd type="none" w="med" len="med"/>
          </a:ln>
          <a:effectLst/>
        </p:spPr>
        <p:txBody>
          <a:bodyPr wrap="none" lIns="0" tIns="0" rIns="0" bIns="0" anchor="ctr"/>
          <a:lstStyle/>
          <a:p>
            <a:pPr algn="ctr">
              <a:defRPr/>
            </a:pP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AO</a:t>
            </a:r>
            <a:r>
              <a:rPr lang="en-GB" sz="1600" b="1" dirty="0">
                <a:solidFill>
                  <a:schemeClr val="bg1"/>
                </a:solidFill>
                <a:latin typeface="Calibri" panose="020F0502020204030204" pitchFamily="34" charset="0"/>
                <a:ea typeface="SimSun" panose="02010600030101010101" pitchFamily="2" charset="-122"/>
              </a:rPr>
              <a:t>#</a:t>
            </a:r>
            <a:r>
              <a:rPr lang="en-GB" sz="16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1</a:t>
            </a:r>
            <a:endParaRPr lang="en-US" sz="1600" b="1" dirty="0">
              <a:solidFill>
                <a:schemeClr val="bg1"/>
              </a:solidFill>
              <a:latin typeface="Calibri" charset="0"/>
              <a:ea typeface="Calibri" charset="0"/>
              <a:cs typeface="Calibri" charset="0"/>
            </a:endParaRPr>
          </a:p>
        </p:txBody>
      </p:sp>
      <p:pic>
        <p:nvPicPr>
          <p:cNvPr id="16" name="Audio 15">
            <a:hlinkClick r:id="" action="ppaction://media"/>
            <a:extLst>
              <a:ext uri="{FF2B5EF4-FFF2-40B4-BE49-F238E27FC236}">
                <a16:creationId xmlns:a16="http://schemas.microsoft.com/office/drawing/2014/main" id="{BD0C24B4-2948-45B8-9DC9-4BBB9EB78C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7618860"/>
      </p:ext>
    </p:extLst>
  </p:cSld>
  <p:clrMapOvr>
    <a:masterClrMapping/>
  </p:clrMapOvr>
  <mc:AlternateContent xmlns:mc="http://schemas.openxmlformats.org/markup-compatibility/2006" xmlns:p14="http://schemas.microsoft.com/office/powerpoint/2010/main">
    <mc:Choice Requires="p14">
      <p:transition spd="slow" p14:dur="2000" advTm="69367"/>
    </mc:Choice>
    <mc:Fallback xmlns="">
      <p:transition spd="slow" advTm="6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GSA Powerpoint Instructions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58F5C4A-CCE8-4BC8-BE18-B7159F441092}" vid="{6CF50269-3897-4742-9BED-B21EC762BE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990628FE8F82645B5FA0C40CECF63DD" ma:contentTypeVersion="0" ma:contentTypeDescription="Create a new document." ma:contentTypeScope="" ma:versionID="7680fd5793e34a06fca82b31e9d8065a">
  <xsd:schema xmlns:xsd="http://www.w3.org/2001/XMLSchema" xmlns:xs="http://www.w3.org/2001/XMLSchema" xmlns:p="http://schemas.microsoft.com/office/2006/metadata/properties" xmlns:ns2="d7c21d07-6d6a-4844-9c2b-7a4d11b54abd" targetNamespace="http://schemas.microsoft.com/office/2006/metadata/properties" ma:root="true" ma:fieldsID="cf271993cae638aca573075295ca7fa7" ns2:_="">
    <xsd:import namespace="d7c21d07-6d6a-4844-9c2b-7a4d11b54ab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21d07-6d6a-4844-9c2b-7a4d11b54ab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1"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d7c21d07-6d6a-4844-9c2b-7a4d11b54abd">GSAID-371-90376</_dlc_DocId>
    <_dlc_DocIdUrl xmlns="d7c21d07-6d6a-4844-9c2b-7a4d11b54abd">
      <Url>https://intranet.gsa.europa.eu/market/_layouts/DocIdRedir.aspx?ID=GSAID-371-90376</Url>
      <Description>GSAID-371-90376</Description>
    </_dlc_DocIdUrl>
  </documentManagement>
</p:properties>
</file>

<file path=customXml/itemProps1.xml><?xml version="1.0" encoding="utf-8"?>
<ds:datastoreItem xmlns:ds="http://schemas.openxmlformats.org/officeDocument/2006/customXml" ds:itemID="{D546D039-27DB-454C-89BA-D88962A763FD}">
  <ds:schemaRefs>
    <ds:schemaRef ds:uri="http://schemas.microsoft.com/sharepoint/v3/contenttype/forms"/>
  </ds:schemaRefs>
</ds:datastoreItem>
</file>

<file path=customXml/itemProps2.xml><?xml version="1.0" encoding="utf-8"?>
<ds:datastoreItem xmlns:ds="http://schemas.openxmlformats.org/officeDocument/2006/customXml" ds:itemID="{0296F4A5-EE63-42E5-8798-B7C0BB799638}">
  <ds:schemaRefs>
    <ds:schemaRef ds:uri="http://schemas.microsoft.com/sharepoint/events"/>
  </ds:schemaRefs>
</ds:datastoreItem>
</file>

<file path=customXml/itemProps3.xml><?xml version="1.0" encoding="utf-8"?>
<ds:datastoreItem xmlns:ds="http://schemas.openxmlformats.org/officeDocument/2006/customXml" ds:itemID="{A69C25ED-1EE8-4281-8727-CB3BF08FFC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c21d07-6d6a-4844-9c2b-7a4d11b54a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9B31EA4-7384-4BF5-B4CF-3F0A12A21A7A}">
  <ds:schemaRefs>
    <ds:schemaRef ds:uri="http://purl.org/dc/elements/1.1/"/>
    <ds:schemaRef ds:uri="http://schemas.microsoft.com/office/2006/metadata/properties"/>
    <ds:schemaRef ds:uri="d7c21d07-6d6a-4844-9c2b-7a4d11b54ab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6036</TotalTime>
  <Words>1784</Words>
  <Application>Microsoft Office PowerPoint</Application>
  <PresentationFormat>On-screen Show (4:3)</PresentationFormat>
  <Paragraphs>187</Paragraphs>
  <Slides>15</Slides>
  <Notes>9</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MS PGothic</vt:lpstr>
      <vt:lpstr>SimSun</vt:lpstr>
      <vt:lpstr>Arial</vt:lpstr>
      <vt:lpstr>Calibri</vt:lpstr>
      <vt:lpstr>Calibri Light</vt:lpstr>
      <vt:lpstr>Symbol</vt:lpstr>
      <vt:lpstr>Times New Roman</vt:lpstr>
      <vt:lpstr>Wingdings</vt:lpstr>
      <vt:lpstr>GSA Powerpoint InstructionsA</vt:lpstr>
      <vt:lpstr>Galileo Timing and Synchronisation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GNSS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BABACEK Michal EXT</dc:creator>
  <cp:lastModifiedBy>CATALANO Valeria</cp:lastModifiedBy>
  <cp:revision>239</cp:revision>
  <cp:lastPrinted>2019-02-05T10:34:31Z</cp:lastPrinted>
  <dcterms:created xsi:type="dcterms:W3CDTF">2017-02-28T11:17:01Z</dcterms:created>
  <dcterms:modified xsi:type="dcterms:W3CDTF">2020-10-11T20:22:49Z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0x0101002990628FE8F82645B5FA0C40CECF63DD</vt:lpwstr>
  </property>
  <property fmtid="{D5CDD505-2E9C-101B-9397-08002B2CF9AE}" pid="3" name="_dlc_DocIdItemGuid">
    <vt:lpwstr>e62af1cd-6c43-4dd5-aefb-6d5c75bffa78</vt:lpwstr>
  </property>
</Properties>
</file>